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2"/>
  </p:notesMasterIdLst>
  <p:sldIdLst>
    <p:sldId id="298" r:id="rId2"/>
    <p:sldId id="313" r:id="rId3"/>
    <p:sldId id="315" r:id="rId4"/>
    <p:sldId id="316" r:id="rId5"/>
    <p:sldId id="318" r:id="rId6"/>
    <p:sldId id="319" r:id="rId7"/>
    <p:sldId id="317" r:id="rId8"/>
    <p:sldId id="314" r:id="rId9"/>
    <p:sldId id="320" r:id="rId10"/>
    <p:sldId id="321" r:id="rId11"/>
    <p:sldId id="322" r:id="rId12"/>
    <p:sldId id="323" r:id="rId13"/>
    <p:sldId id="324" r:id="rId14"/>
    <p:sldId id="325" r:id="rId15"/>
    <p:sldId id="326" r:id="rId16"/>
    <p:sldId id="327" r:id="rId17"/>
    <p:sldId id="330" r:id="rId18"/>
    <p:sldId id="329" r:id="rId19"/>
    <p:sldId id="331" r:id="rId20"/>
    <p:sldId id="332" r:id="rId21"/>
    <p:sldId id="333" r:id="rId22"/>
    <p:sldId id="334" r:id="rId23"/>
    <p:sldId id="335" r:id="rId24"/>
    <p:sldId id="336" r:id="rId25"/>
    <p:sldId id="337" r:id="rId26"/>
    <p:sldId id="338" r:id="rId27"/>
    <p:sldId id="339" r:id="rId28"/>
    <p:sldId id="408" r:id="rId29"/>
    <p:sldId id="341" r:id="rId30"/>
    <p:sldId id="342" r:id="rId31"/>
    <p:sldId id="343" r:id="rId32"/>
    <p:sldId id="344" r:id="rId33"/>
    <p:sldId id="347" r:id="rId34"/>
    <p:sldId id="407" r:id="rId35"/>
    <p:sldId id="345" r:id="rId36"/>
    <p:sldId id="346" r:id="rId37"/>
    <p:sldId id="349" r:id="rId38"/>
    <p:sldId id="350" r:id="rId39"/>
    <p:sldId id="353" r:id="rId40"/>
    <p:sldId id="354" r:id="rId41"/>
    <p:sldId id="355" r:id="rId42"/>
    <p:sldId id="356" r:id="rId43"/>
    <p:sldId id="390" r:id="rId44"/>
    <p:sldId id="359" r:id="rId45"/>
    <p:sldId id="360" r:id="rId46"/>
    <p:sldId id="361" r:id="rId47"/>
    <p:sldId id="362" r:id="rId48"/>
    <p:sldId id="363" r:id="rId49"/>
    <p:sldId id="364" r:id="rId50"/>
    <p:sldId id="365" r:id="rId51"/>
    <p:sldId id="366" r:id="rId52"/>
    <p:sldId id="367" r:id="rId53"/>
    <p:sldId id="368" r:id="rId54"/>
    <p:sldId id="369" r:id="rId55"/>
    <p:sldId id="370" r:id="rId56"/>
    <p:sldId id="372" r:id="rId57"/>
    <p:sldId id="373" r:id="rId58"/>
    <p:sldId id="374" r:id="rId59"/>
    <p:sldId id="375" r:id="rId60"/>
    <p:sldId id="376" r:id="rId61"/>
    <p:sldId id="377" r:id="rId62"/>
    <p:sldId id="378" r:id="rId63"/>
    <p:sldId id="379" r:id="rId64"/>
    <p:sldId id="380" r:id="rId65"/>
    <p:sldId id="381" r:id="rId66"/>
    <p:sldId id="382" r:id="rId67"/>
    <p:sldId id="383" r:id="rId68"/>
    <p:sldId id="384" r:id="rId69"/>
    <p:sldId id="385" r:id="rId70"/>
    <p:sldId id="386" r:id="rId71"/>
    <p:sldId id="387" r:id="rId72"/>
    <p:sldId id="388" r:id="rId73"/>
    <p:sldId id="389" r:id="rId74"/>
    <p:sldId id="391" r:id="rId75"/>
    <p:sldId id="392" r:id="rId76"/>
    <p:sldId id="393" r:id="rId77"/>
    <p:sldId id="394" r:id="rId78"/>
    <p:sldId id="395" r:id="rId79"/>
    <p:sldId id="396" r:id="rId80"/>
    <p:sldId id="397" r:id="rId81"/>
    <p:sldId id="398" r:id="rId82"/>
    <p:sldId id="399" r:id="rId83"/>
    <p:sldId id="400" r:id="rId84"/>
    <p:sldId id="401" r:id="rId85"/>
    <p:sldId id="402" r:id="rId86"/>
    <p:sldId id="403" r:id="rId87"/>
    <p:sldId id="404" r:id="rId88"/>
    <p:sldId id="405" r:id="rId89"/>
    <p:sldId id="406" r:id="rId90"/>
    <p:sldId id="409" r:id="rId91"/>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4" d="100"/>
          <a:sy n="104" d="100"/>
        </p:scale>
        <p:origin x="-1824" y="-19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5CD9A4-BA4C-49AA-813E-4C99471CB70A}" type="datetimeFigureOut">
              <a:rPr lang="nn-NO" smtClean="0"/>
              <a:pPr/>
              <a:t>07.06.2024</a:t>
            </a:fld>
            <a:endParaRPr lang="nn-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0BC030-EC85-4A64-8848-27945AD5DAC9}" type="slidenum">
              <a:rPr lang="nn-NO" smtClean="0"/>
              <a:pPr/>
              <a:t>‹#›</a:t>
            </a:fld>
            <a:endParaRPr lang="nn-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n-NO" dirty="0"/>
          </a:p>
        </p:txBody>
      </p:sp>
      <p:sp>
        <p:nvSpPr>
          <p:cNvPr id="4" name="Plassholder for lysbildenummer 3"/>
          <p:cNvSpPr>
            <a:spLocks noGrp="1"/>
          </p:cNvSpPr>
          <p:nvPr>
            <p:ph type="sldNum" sz="quarter" idx="10"/>
          </p:nvPr>
        </p:nvSpPr>
        <p:spPr/>
        <p:txBody>
          <a:bodyPr/>
          <a:lstStyle/>
          <a:p>
            <a:fld id="{5B6FF90D-96E3-49B9-BFCC-2CD390B72D9B}" type="slidenum">
              <a:rPr lang="nn-NO" smtClean="0"/>
              <a:pPr/>
              <a:t>37</a:t>
            </a:fld>
            <a:endParaRPr lang="nn-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n-NO" dirty="0"/>
          </a:p>
        </p:txBody>
      </p:sp>
      <p:sp>
        <p:nvSpPr>
          <p:cNvPr id="4" name="Plassholder for lysbildenummer 3"/>
          <p:cNvSpPr>
            <a:spLocks noGrp="1"/>
          </p:cNvSpPr>
          <p:nvPr>
            <p:ph type="sldNum" sz="quarter" idx="10"/>
          </p:nvPr>
        </p:nvSpPr>
        <p:spPr/>
        <p:txBody>
          <a:bodyPr/>
          <a:lstStyle/>
          <a:p>
            <a:fld id="{C2E0DB49-7B7C-4575-A47C-6CD887EC8D59}" type="slidenum">
              <a:rPr lang="nn-NO" smtClean="0"/>
              <a:pPr/>
              <a:t>40</a:t>
            </a:fld>
            <a:endParaRPr lang="nn-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n-NO" dirty="0"/>
          </a:p>
        </p:txBody>
      </p:sp>
      <p:sp>
        <p:nvSpPr>
          <p:cNvPr id="4" name="Plassholder for lysbildenummer 3"/>
          <p:cNvSpPr>
            <a:spLocks noGrp="1"/>
          </p:cNvSpPr>
          <p:nvPr>
            <p:ph type="sldNum" sz="quarter" idx="10"/>
          </p:nvPr>
        </p:nvSpPr>
        <p:spPr/>
        <p:txBody>
          <a:bodyPr/>
          <a:lstStyle/>
          <a:p>
            <a:fld id="{D80BC030-EC85-4A64-8848-27945AD5DAC9}" type="slidenum">
              <a:rPr lang="nn-NO" smtClean="0"/>
              <a:pPr/>
              <a:t>48</a:t>
            </a:fld>
            <a:endParaRPr lang="nn-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n-NO" dirty="0"/>
          </a:p>
        </p:txBody>
      </p:sp>
      <p:sp>
        <p:nvSpPr>
          <p:cNvPr id="4" name="Plassholder for lysbildenummer 3"/>
          <p:cNvSpPr>
            <a:spLocks noGrp="1"/>
          </p:cNvSpPr>
          <p:nvPr>
            <p:ph type="sldNum" sz="quarter" idx="10"/>
          </p:nvPr>
        </p:nvSpPr>
        <p:spPr/>
        <p:txBody>
          <a:bodyPr/>
          <a:lstStyle/>
          <a:p>
            <a:fld id="{D80BC030-EC85-4A64-8848-27945AD5DAC9}" type="slidenum">
              <a:rPr lang="nn-NO" smtClean="0"/>
              <a:pPr/>
              <a:t>67</a:t>
            </a:fld>
            <a:endParaRPr lang="nn-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endParaRPr lang="nn-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p:cNvSpPr>
            <a:spLocks noGrp="1"/>
          </p:cNvSpPr>
          <p:nvPr>
            <p:ph type="dt" sz="half" idx="10"/>
          </p:nvPr>
        </p:nvSpPr>
        <p:spPr/>
        <p:txBody>
          <a:bodyPr/>
          <a:lstStyle/>
          <a:p>
            <a:fld id="{1F7366A4-8240-47BE-8837-19CFC2D94F34}" type="datetime1">
              <a:rPr lang="nn-NO" smtClean="0"/>
              <a:pPr/>
              <a:t>07.06.2024</a:t>
            </a:fld>
            <a:endParaRPr lang="nn-NO"/>
          </a:p>
        </p:txBody>
      </p:sp>
      <p:sp>
        <p:nvSpPr>
          <p:cNvPr id="5" name="Plassholder for bunntekst 4"/>
          <p:cNvSpPr>
            <a:spLocks noGrp="1"/>
          </p:cNvSpPr>
          <p:nvPr>
            <p:ph type="ftr" sz="quarter" idx="11"/>
          </p:nvPr>
        </p:nvSpPr>
        <p:spPr/>
        <p:txBody>
          <a:bodyPr/>
          <a:lstStyle/>
          <a:p>
            <a:endParaRPr lang="nn-NO"/>
          </a:p>
        </p:txBody>
      </p:sp>
      <p:sp>
        <p:nvSpPr>
          <p:cNvPr id="6" name="Plassholder for lysbildenummer 5"/>
          <p:cNvSpPr>
            <a:spLocks noGrp="1"/>
          </p:cNvSpPr>
          <p:nvPr>
            <p:ph type="sldNum" sz="quarter" idx="12"/>
          </p:nvPr>
        </p:nvSpPr>
        <p:spPr/>
        <p:txBody>
          <a:bodyPr/>
          <a:lstStyle/>
          <a:p>
            <a:fld id="{4A9547E1-E7B9-4727-93A1-F4B32197C90C}" type="slidenum">
              <a:rPr lang="nn-NO" smtClean="0"/>
              <a:pPr/>
              <a:t>‹#›</a:t>
            </a:fld>
            <a:endParaRPr lang="nn-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p>
            <a:fld id="{AF259F7C-A565-4081-8D84-B8022A8CD2F1}" type="datetime1">
              <a:rPr lang="nn-NO" smtClean="0"/>
              <a:pPr/>
              <a:t>07.06.2024</a:t>
            </a:fld>
            <a:endParaRPr lang="nn-NO"/>
          </a:p>
        </p:txBody>
      </p:sp>
      <p:sp>
        <p:nvSpPr>
          <p:cNvPr id="5" name="Plassholder for bunntekst 4"/>
          <p:cNvSpPr>
            <a:spLocks noGrp="1"/>
          </p:cNvSpPr>
          <p:nvPr>
            <p:ph type="ftr" sz="quarter" idx="11"/>
          </p:nvPr>
        </p:nvSpPr>
        <p:spPr/>
        <p:txBody>
          <a:bodyPr/>
          <a:lstStyle/>
          <a:p>
            <a:endParaRPr lang="nn-NO"/>
          </a:p>
        </p:txBody>
      </p:sp>
      <p:sp>
        <p:nvSpPr>
          <p:cNvPr id="6" name="Plassholder for lysbildenummer 5"/>
          <p:cNvSpPr>
            <a:spLocks noGrp="1"/>
          </p:cNvSpPr>
          <p:nvPr>
            <p:ph type="sldNum" sz="quarter" idx="12"/>
          </p:nvPr>
        </p:nvSpPr>
        <p:spPr/>
        <p:txBody>
          <a:bodyPr/>
          <a:lstStyle/>
          <a:p>
            <a:fld id="{4A9547E1-E7B9-4727-93A1-F4B32197C90C}" type="slidenum">
              <a:rPr lang="nn-NO" smtClean="0"/>
              <a:pPr/>
              <a:t>‹#›</a:t>
            </a:fld>
            <a:endParaRPr lang="nn-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p>
            <a:fld id="{5D5EABC3-9B63-47CE-8721-BDD003992863}" type="datetime1">
              <a:rPr lang="nn-NO" smtClean="0"/>
              <a:pPr/>
              <a:t>07.06.2024</a:t>
            </a:fld>
            <a:endParaRPr lang="nn-NO"/>
          </a:p>
        </p:txBody>
      </p:sp>
      <p:sp>
        <p:nvSpPr>
          <p:cNvPr id="5" name="Plassholder for bunntekst 4"/>
          <p:cNvSpPr>
            <a:spLocks noGrp="1"/>
          </p:cNvSpPr>
          <p:nvPr>
            <p:ph type="ftr" sz="quarter" idx="11"/>
          </p:nvPr>
        </p:nvSpPr>
        <p:spPr/>
        <p:txBody>
          <a:bodyPr/>
          <a:lstStyle/>
          <a:p>
            <a:endParaRPr lang="nn-NO"/>
          </a:p>
        </p:txBody>
      </p:sp>
      <p:sp>
        <p:nvSpPr>
          <p:cNvPr id="6" name="Plassholder for lysbildenummer 5"/>
          <p:cNvSpPr>
            <a:spLocks noGrp="1"/>
          </p:cNvSpPr>
          <p:nvPr>
            <p:ph type="sldNum" sz="quarter" idx="12"/>
          </p:nvPr>
        </p:nvSpPr>
        <p:spPr/>
        <p:txBody>
          <a:bodyPr/>
          <a:lstStyle/>
          <a:p>
            <a:fld id="{4A9547E1-E7B9-4727-93A1-F4B32197C90C}" type="slidenum">
              <a:rPr lang="nn-NO" smtClean="0"/>
              <a:pPr/>
              <a:t>‹#›</a:t>
            </a:fld>
            <a:endParaRPr lang="nn-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10"/>
          </p:nvPr>
        </p:nvSpPr>
        <p:spPr/>
        <p:txBody>
          <a:bodyPr/>
          <a:lstStyle/>
          <a:p>
            <a:fld id="{CB4DF9AD-74CB-4210-8591-919C86AC925D}" type="datetime1">
              <a:rPr lang="nn-NO" smtClean="0"/>
              <a:pPr/>
              <a:t>07.06.2024</a:t>
            </a:fld>
            <a:endParaRPr lang="nn-NO"/>
          </a:p>
        </p:txBody>
      </p:sp>
      <p:sp>
        <p:nvSpPr>
          <p:cNvPr id="5" name="Plassholder for bunntekst 4"/>
          <p:cNvSpPr>
            <a:spLocks noGrp="1"/>
          </p:cNvSpPr>
          <p:nvPr>
            <p:ph type="ftr" sz="quarter" idx="11"/>
          </p:nvPr>
        </p:nvSpPr>
        <p:spPr/>
        <p:txBody>
          <a:bodyPr/>
          <a:lstStyle/>
          <a:p>
            <a:endParaRPr lang="nn-NO"/>
          </a:p>
        </p:txBody>
      </p:sp>
      <p:sp>
        <p:nvSpPr>
          <p:cNvPr id="6" name="Plassholder for lysbildenummer 5"/>
          <p:cNvSpPr>
            <a:spLocks noGrp="1"/>
          </p:cNvSpPr>
          <p:nvPr>
            <p:ph type="sldNum" sz="quarter" idx="12"/>
          </p:nvPr>
        </p:nvSpPr>
        <p:spPr/>
        <p:txBody>
          <a:bodyPr/>
          <a:lstStyle/>
          <a:p>
            <a:fld id="{4A9547E1-E7B9-4727-93A1-F4B32197C90C}" type="slidenum">
              <a:rPr lang="nn-NO" smtClean="0"/>
              <a:pPr/>
              <a:t>‹#›</a:t>
            </a:fld>
            <a:endParaRPr lang="nn-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7BC2B958-767C-4F1A-A8DF-614C8EFCB244}" type="datetime1">
              <a:rPr lang="nn-NO" smtClean="0"/>
              <a:pPr/>
              <a:t>07.06.2024</a:t>
            </a:fld>
            <a:endParaRPr lang="nn-NO"/>
          </a:p>
        </p:txBody>
      </p:sp>
      <p:sp>
        <p:nvSpPr>
          <p:cNvPr id="5" name="Plassholder for bunntekst 4"/>
          <p:cNvSpPr>
            <a:spLocks noGrp="1"/>
          </p:cNvSpPr>
          <p:nvPr>
            <p:ph type="ftr" sz="quarter" idx="11"/>
          </p:nvPr>
        </p:nvSpPr>
        <p:spPr/>
        <p:txBody>
          <a:bodyPr/>
          <a:lstStyle/>
          <a:p>
            <a:endParaRPr lang="nn-NO"/>
          </a:p>
        </p:txBody>
      </p:sp>
      <p:sp>
        <p:nvSpPr>
          <p:cNvPr id="6" name="Plassholder for lysbildenummer 5"/>
          <p:cNvSpPr>
            <a:spLocks noGrp="1"/>
          </p:cNvSpPr>
          <p:nvPr>
            <p:ph type="sldNum" sz="quarter" idx="12"/>
          </p:nvPr>
        </p:nvSpPr>
        <p:spPr/>
        <p:txBody>
          <a:bodyPr/>
          <a:lstStyle/>
          <a:p>
            <a:fld id="{4A9547E1-E7B9-4727-93A1-F4B32197C90C}" type="slidenum">
              <a:rPr lang="nn-NO" smtClean="0"/>
              <a:pPr/>
              <a:t>‹#›</a:t>
            </a:fld>
            <a:endParaRPr lang="nn-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4"/>
          <p:cNvSpPr>
            <a:spLocks noGrp="1"/>
          </p:cNvSpPr>
          <p:nvPr>
            <p:ph type="dt" sz="half" idx="10"/>
          </p:nvPr>
        </p:nvSpPr>
        <p:spPr/>
        <p:txBody>
          <a:bodyPr/>
          <a:lstStyle/>
          <a:p>
            <a:fld id="{D59CE04B-0879-47F8-858B-033CBDCAF51F}" type="datetime1">
              <a:rPr lang="nn-NO" smtClean="0"/>
              <a:pPr/>
              <a:t>07.06.2024</a:t>
            </a:fld>
            <a:endParaRPr lang="nn-NO"/>
          </a:p>
        </p:txBody>
      </p:sp>
      <p:sp>
        <p:nvSpPr>
          <p:cNvPr id="6" name="Plassholder for bunntekst 5"/>
          <p:cNvSpPr>
            <a:spLocks noGrp="1"/>
          </p:cNvSpPr>
          <p:nvPr>
            <p:ph type="ftr" sz="quarter" idx="11"/>
          </p:nvPr>
        </p:nvSpPr>
        <p:spPr/>
        <p:txBody>
          <a:bodyPr/>
          <a:lstStyle/>
          <a:p>
            <a:endParaRPr lang="nn-NO"/>
          </a:p>
        </p:txBody>
      </p:sp>
      <p:sp>
        <p:nvSpPr>
          <p:cNvPr id="7" name="Plassholder for lysbildenummer 6"/>
          <p:cNvSpPr>
            <a:spLocks noGrp="1"/>
          </p:cNvSpPr>
          <p:nvPr>
            <p:ph type="sldNum" sz="quarter" idx="12"/>
          </p:nvPr>
        </p:nvSpPr>
        <p:spPr/>
        <p:txBody>
          <a:bodyPr/>
          <a:lstStyle/>
          <a:p>
            <a:fld id="{4A9547E1-E7B9-4727-93A1-F4B32197C90C}" type="slidenum">
              <a:rPr lang="nn-NO" smtClean="0"/>
              <a:pPr/>
              <a:t>‹#›</a:t>
            </a:fld>
            <a:endParaRPr lang="nn-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6"/>
          <p:cNvSpPr>
            <a:spLocks noGrp="1"/>
          </p:cNvSpPr>
          <p:nvPr>
            <p:ph type="dt" sz="half" idx="10"/>
          </p:nvPr>
        </p:nvSpPr>
        <p:spPr/>
        <p:txBody>
          <a:bodyPr/>
          <a:lstStyle/>
          <a:p>
            <a:fld id="{C2CC5DFA-1FE1-401A-A84C-774FB42FC593}" type="datetime1">
              <a:rPr lang="nn-NO" smtClean="0"/>
              <a:pPr/>
              <a:t>07.06.2024</a:t>
            </a:fld>
            <a:endParaRPr lang="nn-NO"/>
          </a:p>
        </p:txBody>
      </p:sp>
      <p:sp>
        <p:nvSpPr>
          <p:cNvPr id="8" name="Plassholder for bunntekst 7"/>
          <p:cNvSpPr>
            <a:spLocks noGrp="1"/>
          </p:cNvSpPr>
          <p:nvPr>
            <p:ph type="ftr" sz="quarter" idx="11"/>
          </p:nvPr>
        </p:nvSpPr>
        <p:spPr/>
        <p:txBody>
          <a:bodyPr/>
          <a:lstStyle/>
          <a:p>
            <a:endParaRPr lang="nn-NO"/>
          </a:p>
        </p:txBody>
      </p:sp>
      <p:sp>
        <p:nvSpPr>
          <p:cNvPr id="9" name="Plassholder for lysbildenummer 8"/>
          <p:cNvSpPr>
            <a:spLocks noGrp="1"/>
          </p:cNvSpPr>
          <p:nvPr>
            <p:ph type="sldNum" sz="quarter" idx="12"/>
          </p:nvPr>
        </p:nvSpPr>
        <p:spPr/>
        <p:txBody>
          <a:bodyPr/>
          <a:lstStyle/>
          <a:p>
            <a:fld id="{4A9547E1-E7B9-4727-93A1-F4B32197C90C}" type="slidenum">
              <a:rPr lang="nn-NO" smtClean="0"/>
              <a:pPr/>
              <a:t>‹#›</a:t>
            </a:fld>
            <a:endParaRPr lang="nn-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dato 2"/>
          <p:cNvSpPr>
            <a:spLocks noGrp="1"/>
          </p:cNvSpPr>
          <p:nvPr>
            <p:ph type="dt" sz="half" idx="10"/>
          </p:nvPr>
        </p:nvSpPr>
        <p:spPr/>
        <p:txBody>
          <a:bodyPr/>
          <a:lstStyle/>
          <a:p>
            <a:fld id="{BAF31DD1-7760-457B-959B-1D3DC01F4A58}" type="datetime1">
              <a:rPr lang="nn-NO" smtClean="0"/>
              <a:pPr/>
              <a:t>07.06.2024</a:t>
            </a:fld>
            <a:endParaRPr lang="nn-NO"/>
          </a:p>
        </p:txBody>
      </p:sp>
      <p:sp>
        <p:nvSpPr>
          <p:cNvPr id="4" name="Plassholder for bunntekst 3"/>
          <p:cNvSpPr>
            <a:spLocks noGrp="1"/>
          </p:cNvSpPr>
          <p:nvPr>
            <p:ph type="ftr" sz="quarter" idx="11"/>
          </p:nvPr>
        </p:nvSpPr>
        <p:spPr/>
        <p:txBody>
          <a:bodyPr/>
          <a:lstStyle/>
          <a:p>
            <a:endParaRPr lang="nn-NO"/>
          </a:p>
        </p:txBody>
      </p:sp>
      <p:sp>
        <p:nvSpPr>
          <p:cNvPr id="5" name="Plassholder for lysbildenummer 4"/>
          <p:cNvSpPr>
            <a:spLocks noGrp="1"/>
          </p:cNvSpPr>
          <p:nvPr>
            <p:ph type="sldNum" sz="quarter" idx="12"/>
          </p:nvPr>
        </p:nvSpPr>
        <p:spPr/>
        <p:txBody>
          <a:bodyPr/>
          <a:lstStyle/>
          <a:p>
            <a:fld id="{4A9547E1-E7B9-4727-93A1-F4B32197C90C}" type="slidenum">
              <a:rPr lang="nn-NO" smtClean="0"/>
              <a:pPr/>
              <a:t>‹#›</a:t>
            </a:fld>
            <a:endParaRPr lang="nn-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22611B3-5ED2-4469-8EAB-2E3684945FAF}" type="datetime1">
              <a:rPr lang="nn-NO" smtClean="0"/>
              <a:pPr/>
              <a:t>07.06.2024</a:t>
            </a:fld>
            <a:endParaRPr lang="nn-NO"/>
          </a:p>
        </p:txBody>
      </p:sp>
      <p:sp>
        <p:nvSpPr>
          <p:cNvPr id="3" name="Plassholder for bunntekst 2"/>
          <p:cNvSpPr>
            <a:spLocks noGrp="1"/>
          </p:cNvSpPr>
          <p:nvPr>
            <p:ph type="ftr" sz="quarter" idx="11"/>
          </p:nvPr>
        </p:nvSpPr>
        <p:spPr/>
        <p:txBody>
          <a:bodyPr/>
          <a:lstStyle/>
          <a:p>
            <a:endParaRPr lang="nn-NO"/>
          </a:p>
        </p:txBody>
      </p:sp>
      <p:sp>
        <p:nvSpPr>
          <p:cNvPr id="4" name="Plassholder for lysbildenummer 3"/>
          <p:cNvSpPr>
            <a:spLocks noGrp="1"/>
          </p:cNvSpPr>
          <p:nvPr>
            <p:ph type="sldNum" sz="quarter" idx="12"/>
          </p:nvPr>
        </p:nvSpPr>
        <p:spPr/>
        <p:txBody>
          <a:bodyPr/>
          <a:lstStyle/>
          <a:p>
            <a:fld id="{4A9547E1-E7B9-4727-93A1-F4B32197C90C}" type="slidenum">
              <a:rPr lang="nn-NO" smtClean="0"/>
              <a:pPr/>
              <a:t>‹#›</a:t>
            </a:fld>
            <a:endParaRPr lang="nn-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044CF4E1-BC03-4041-B572-4C9422315465}" type="datetime1">
              <a:rPr lang="nn-NO" smtClean="0"/>
              <a:pPr/>
              <a:t>07.06.2024</a:t>
            </a:fld>
            <a:endParaRPr lang="nn-NO"/>
          </a:p>
        </p:txBody>
      </p:sp>
      <p:sp>
        <p:nvSpPr>
          <p:cNvPr id="6" name="Plassholder for bunntekst 5"/>
          <p:cNvSpPr>
            <a:spLocks noGrp="1"/>
          </p:cNvSpPr>
          <p:nvPr>
            <p:ph type="ftr" sz="quarter" idx="11"/>
          </p:nvPr>
        </p:nvSpPr>
        <p:spPr/>
        <p:txBody>
          <a:bodyPr/>
          <a:lstStyle/>
          <a:p>
            <a:endParaRPr lang="nn-NO"/>
          </a:p>
        </p:txBody>
      </p:sp>
      <p:sp>
        <p:nvSpPr>
          <p:cNvPr id="7" name="Plassholder for lysbildenummer 6"/>
          <p:cNvSpPr>
            <a:spLocks noGrp="1"/>
          </p:cNvSpPr>
          <p:nvPr>
            <p:ph type="sldNum" sz="quarter" idx="12"/>
          </p:nvPr>
        </p:nvSpPr>
        <p:spPr/>
        <p:txBody>
          <a:bodyPr/>
          <a:lstStyle/>
          <a:p>
            <a:fld id="{4A9547E1-E7B9-4727-93A1-F4B32197C90C}" type="slidenum">
              <a:rPr lang="nn-NO" smtClean="0"/>
              <a:pPr/>
              <a:t>‹#›</a:t>
            </a:fld>
            <a:endParaRPr lang="nn-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n-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64FE323D-3BDD-4A0D-8957-05A817BF2ADA}" type="datetime1">
              <a:rPr lang="nn-NO" smtClean="0"/>
              <a:pPr/>
              <a:t>07.06.2024</a:t>
            </a:fld>
            <a:endParaRPr lang="nn-NO"/>
          </a:p>
        </p:txBody>
      </p:sp>
      <p:sp>
        <p:nvSpPr>
          <p:cNvPr id="6" name="Plassholder for bunntekst 5"/>
          <p:cNvSpPr>
            <a:spLocks noGrp="1"/>
          </p:cNvSpPr>
          <p:nvPr>
            <p:ph type="ftr" sz="quarter" idx="11"/>
          </p:nvPr>
        </p:nvSpPr>
        <p:spPr/>
        <p:txBody>
          <a:bodyPr/>
          <a:lstStyle/>
          <a:p>
            <a:endParaRPr lang="nn-NO"/>
          </a:p>
        </p:txBody>
      </p:sp>
      <p:sp>
        <p:nvSpPr>
          <p:cNvPr id="7" name="Plassholder for lysbildenummer 6"/>
          <p:cNvSpPr>
            <a:spLocks noGrp="1"/>
          </p:cNvSpPr>
          <p:nvPr>
            <p:ph type="sldNum" sz="quarter" idx="12"/>
          </p:nvPr>
        </p:nvSpPr>
        <p:spPr/>
        <p:txBody>
          <a:bodyPr/>
          <a:lstStyle/>
          <a:p>
            <a:fld id="{4A9547E1-E7B9-4727-93A1-F4B32197C90C}" type="slidenum">
              <a:rPr lang="nn-NO" smtClean="0"/>
              <a:pPr/>
              <a:t>‹#›</a:t>
            </a:fld>
            <a:endParaRPr lang="nn-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endParaRPr lang="nn-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29A90-2E09-488F-89A7-DB122FDB3A62}" type="datetime1">
              <a:rPr lang="nn-NO" smtClean="0"/>
              <a:pPr/>
              <a:t>07.06.2024</a:t>
            </a:fld>
            <a:endParaRPr lang="nn-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n-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547E1-E7B9-4727-93A1-F4B32197C90C}" type="slidenum">
              <a:rPr lang="nn-NO" smtClean="0"/>
              <a:pPr/>
              <a:t>‹#›</a:t>
            </a:fld>
            <a:endParaRPr lang="nn-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handsag, bordsag.jpeg"/>
          <p:cNvPicPr>
            <a:picLocks noChangeAspect="1"/>
          </p:cNvPicPr>
          <p:nvPr/>
        </p:nvPicPr>
        <p:blipFill>
          <a:blip r:embed="rId2" cstate="print"/>
          <a:srcRect l="5901" t="16463" r="25850" b="11095"/>
          <a:stretch>
            <a:fillRect/>
          </a:stretch>
        </p:blipFill>
        <p:spPr>
          <a:xfrm rot="5400000">
            <a:off x="7565" y="-10691"/>
            <a:ext cx="6858002" cy="6879378"/>
          </a:xfrm>
          <a:prstGeom prst="rect">
            <a:avLst/>
          </a:prstGeom>
        </p:spPr>
      </p:pic>
      <p:sp>
        <p:nvSpPr>
          <p:cNvPr id="5" name="TekstSylinder 4"/>
          <p:cNvSpPr txBox="1"/>
          <p:nvPr/>
        </p:nvSpPr>
        <p:spPr>
          <a:xfrm>
            <a:off x="6804248" y="188640"/>
            <a:ext cx="2339752" cy="8525411"/>
          </a:xfrm>
          <a:prstGeom prst="rect">
            <a:avLst/>
          </a:prstGeom>
          <a:noFill/>
        </p:spPr>
        <p:txBody>
          <a:bodyPr wrap="square" rtlCol="0">
            <a:spAutoFit/>
          </a:bodyPr>
          <a:lstStyle/>
          <a:p>
            <a:r>
              <a:rPr lang="nn-NO" sz="3200" dirty="0">
                <a:latin typeface="Times New Roman" pitchFamily="18" charset="0"/>
                <a:cs typeface="Times New Roman" pitchFamily="18" charset="0"/>
              </a:rPr>
              <a:t>Litt </a:t>
            </a:r>
            <a:r>
              <a:rPr lang="nn-NO" sz="3200" dirty="0" smtClean="0">
                <a:latin typeface="Times New Roman" pitchFamily="18" charset="0"/>
                <a:cs typeface="Times New Roman" pitchFamily="18" charset="0"/>
              </a:rPr>
              <a:t>om byggjeskikk, handverk, </a:t>
            </a:r>
            <a:endParaRPr lang="nn-NO" sz="3200" dirty="0">
              <a:latin typeface="Times New Roman" pitchFamily="18" charset="0"/>
              <a:cs typeface="Times New Roman" pitchFamily="18" charset="0"/>
            </a:endParaRPr>
          </a:p>
          <a:p>
            <a:r>
              <a:rPr lang="nn-NO" sz="3200" dirty="0" smtClean="0">
                <a:latin typeface="Times New Roman" pitchFamily="18" charset="0"/>
                <a:cs typeface="Times New Roman" pitchFamily="18" charset="0"/>
              </a:rPr>
              <a:t>husflid</a:t>
            </a:r>
          </a:p>
          <a:p>
            <a:r>
              <a:rPr lang="nn-NO" sz="3200" dirty="0" smtClean="0">
                <a:latin typeface="Times New Roman" pitchFamily="18" charset="0"/>
                <a:cs typeface="Times New Roman" pitchFamily="18" charset="0"/>
              </a:rPr>
              <a:t>og</a:t>
            </a:r>
          </a:p>
          <a:p>
            <a:r>
              <a:rPr lang="nn-NO" sz="3200" dirty="0" smtClean="0">
                <a:latin typeface="Times New Roman" pitchFamily="18" charset="0"/>
                <a:cs typeface="Times New Roman" pitchFamily="18" charset="0"/>
              </a:rPr>
              <a:t>kunnskap. </a:t>
            </a:r>
          </a:p>
          <a:p>
            <a:endParaRPr lang="nn-NO" sz="3200" dirty="0">
              <a:latin typeface="Times New Roman" pitchFamily="18" charset="0"/>
              <a:cs typeface="Times New Roman" pitchFamily="18" charset="0"/>
            </a:endParaRPr>
          </a:p>
          <a:p>
            <a:endParaRPr lang="nn-NO" sz="3200" dirty="0">
              <a:latin typeface="Times New Roman" pitchFamily="18" charset="0"/>
              <a:cs typeface="Times New Roman" pitchFamily="18" charset="0"/>
            </a:endParaRPr>
          </a:p>
          <a:p>
            <a:endParaRPr lang="nn-NO" sz="3200" dirty="0" smtClean="0">
              <a:latin typeface="Times New Roman" pitchFamily="18" charset="0"/>
              <a:cs typeface="Times New Roman" pitchFamily="18" charset="0"/>
            </a:endParaRPr>
          </a:p>
          <a:p>
            <a:endParaRPr lang="nn-NO" sz="3200" dirty="0" smtClean="0">
              <a:latin typeface="Times New Roman" pitchFamily="18" charset="0"/>
              <a:cs typeface="Times New Roman" pitchFamily="18" charset="0"/>
            </a:endParaRPr>
          </a:p>
          <a:p>
            <a:endParaRPr lang="nn-NO" sz="3200" dirty="0">
              <a:latin typeface="Times New Roman" pitchFamily="18" charset="0"/>
              <a:cs typeface="Times New Roman" pitchFamily="18" charset="0"/>
            </a:endParaRPr>
          </a:p>
          <a:p>
            <a:endParaRPr lang="nn-NO" sz="3200" dirty="0">
              <a:latin typeface="Times New Roman" pitchFamily="18" charset="0"/>
              <a:cs typeface="Times New Roman" pitchFamily="18" charset="0"/>
            </a:endParaRPr>
          </a:p>
          <a:p>
            <a:r>
              <a:rPr lang="nn-NO" dirty="0">
                <a:latin typeface="Times New Roman" pitchFamily="18" charset="0"/>
                <a:cs typeface="Times New Roman" pitchFamily="18" charset="0"/>
              </a:rPr>
              <a:t>Foredrag  ved</a:t>
            </a:r>
          </a:p>
          <a:p>
            <a:r>
              <a:rPr lang="nn-NO" dirty="0">
                <a:latin typeface="Times New Roman" pitchFamily="18" charset="0"/>
                <a:cs typeface="Times New Roman" pitchFamily="18" charset="0"/>
              </a:rPr>
              <a:t>Jon Bojer Godal</a:t>
            </a:r>
          </a:p>
          <a:p>
            <a:endParaRPr lang="nn-NO" sz="3200" dirty="0">
              <a:latin typeface="Times New Roman" pitchFamily="18" charset="0"/>
              <a:cs typeface="Times New Roman" pitchFamily="18" charset="0"/>
            </a:endParaRPr>
          </a:p>
          <a:p>
            <a:endParaRPr lang="nn-NO" sz="3200" dirty="0">
              <a:latin typeface="Times New Roman" pitchFamily="18" charset="0"/>
              <a:cs typeface="Times New Roman" pitchFamily="18" charset="0"/>
            </a:endParaRPr>
          </a:p>
          <a:p>
            <a:endParaRPr lang="nn-NO" sz="3200" dirty="0">
              <a:latin typeface="Times New Roman" pitchFamily="18" charset="0"/>
              <a:cs typeface="Times New Roman" pitchFamily="18" charset="0"/>
            </a:endParaRPr>
          </a:p>
          <a:p>
            <a:endParaRPr lang="nn-NO" sz="3200" dirty="0">
              <a:latin typeface="Times New Roman" pitchFamily="18" charset="0"/>
              <a:cs typeface="Times New Roman" pitchFamily="18" charset="0"/>
            </a:endParaRPr>
          </a:p>
        </p:txBody>
      </p:sp>
      <p:sp>
        <p:nvSpPr>
          <p:cNvPr id="6" name="Plassholder for lysbildenummer 5"/>
          <p:cNvSpPr>
            <a:spLocks noGrp="1"/>
          </p:cNvSpPr>
          <p:nvPr>
            <p:ph type="sldNum" sz="quarter" idx="12"/>
          </p:nvPr>
        </p:nvSpPr>
        <p:spPr/>
        <p:txBody>
          <a:bodyPr/>
          <a:lstStyle/>
          <a:p>
            <a:fld id="{4A9547E1-E7B9-4727-93A1-F4B32197C90C}" type="slidenum">
              <a:rPr lang="nn-NO" smtClean="0"/>
              <a:pPr/>
              <a:t>1</a:t>
            </a:fld>
            <a:endParaRPr lang="nn-NO"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B12784B6-4636-49A5-9E65-61AC19ECFD66}" type="slidenum">
              <a:rPr lang="nn-NO" smtClean="0"/>
              <a:pPr/>
              <a:t>10</a:t>
            </a:fld>
            <a:endParaRPr lang="nn-NO"/>
          </a:p>
        </p:txBody>
      </p:sp>
      <p:pic>
        <p:nvPicPr>
          <p:cNvPr id="1026" name="Picture 2"/>
          <p:cNvPicPr>
            <a:picLocks noChangeAspect="1" noChangeArrowheads="1"/>
          </p:cNvPicPr>
          <p:nvPr/>
        </p:nvPicPr>
        <p:blipFill>
          <a:blip r:embed="rId2" cstate="print"/>
          <a:srcRect b="22700"/>
          <a:stretch>
            <a:fillRect/>
          </a:stretch>
        </p:blipFill>
        <p:spPr bwMode="auto">
          <a:xfrm>
            <a:off x="107504" y="-243408"/>
            <a:ext cx="9144000" cy="5301208"/>
          </a:xfrm>
          <a:prstGeom prst="rect">
            <a:avLst/>
          </a:prstGeom>
          <a:noFill/>
          <a:ln w="9525">
            <a:noFill/>
            <a:miter lim="800000"/>
            <a:headEnd/>
            <a:tailEnd/>
          </a:ln>
          <a:effectLst/>
        </p:spPr>
      </p:pic>
      <p:sp>
        <p:nvSpPr>
          <p:cNvPr id="4" name="TekstSylinder 3"/>
          <p:cNvSpPr txBox="1"/>
          <p:nvPr/>
        </p:nvSpPr>
        <p:spPr>
          <a:xfrm>
            <a:off x="0" y="4797152"/>
            <a:ext cx="9144000" cy="1938992"/>
          </a:xfrm>
          <a:prstGeom prst="rect">
            <a:avLst/>
          </a:prstGeom>
          <a:noFill/>
        </p:spPr>
        <p:txBody>
          <a:bodyPr wrap="square" rtlCol="0">
            <a:spAutoFit/>
          </a:bodyPr>
          <a:lstStyle/>
          <a:p>
            <a:r>
              <a:rPr lang="nn-NO" sz="2400" dirty="0" smtClean="0"/>
              <a:t>Utgangspunktet for dei lange lånene er </a:t>
            </a:r>
            <a:r>
              <a:rPr lang="nn-NO" sz="2400" dirty="0" err="1" smtClean="0"/>
              <a:t>treormsplanen</a:t>
            </a:r>
            <a:r>
              <a:rPr lang="nn-NO" sz="2400" dirty="0" smtClean="0"/>
              <a:t>.  Stue med røykomn og som så er vorten forlenga. Forlengingane heng saman med at </a:t>
            </a:r>
            <a:r>
              <a:rPr lang="nn-NO" sz="2400" dirty="0" err="1" smtClean="0"/>
              <a:t>støypejarnsomnane</a:t>
            </a:r>
            <a:r>
              <a:rPr lang="nn-NO" sz="2400" dirty="0" smtClean="0"/>
              <a:t> kom på marknaden.  Siste fase i installeringa av pipe og omn kom i samband med utskiftinga. Med omnen kom også den andre høgda.</a:t>
            </a:r>
            <a:endParaRPr lang="nn-NO"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B12784B6-4636-49A5-9E65-61AC19ECFD66}" type="slidenum">
              <a:rPr lang="nn-NO" smtClean="0"/>
              <a:pPr/>
              <a:t>11</a:t>
            </a:fld>
            <a:endParaRPr lang="nn-NO"/>
          </a:p>
        </p:txBody>
      </p:sp>
      <p:pic>
        <p:nvPicPr>
          <p:cNvPr id="3" name="Bilde 2" descr="DSC_0150.JPG"/>
          <p:cNvPicPr>
            <a:picLocks noChangeAspect="1"/>
          </p:cNvPicPr>
          <p:nvPr/>
        </p:nvPicPr>
        <p:blipFill>
          <a:blip r:embed="rId2" cstate="print"/>
          <a:stretch>
            <a:fillRect/>
          </a:stretch>
        </p:blipFill>
        <p:spPr>
          <a:xfrm rot="16200000">
            <a:off x="-1110038" y="1110039"/>
            <a:ext cx="6660232" cy="4440155"/>
          </a:xfrm>
          <a:prstGeom prst="rect">
            <a:avLst/>
          </a:prstGeom>
        </p:spPr>
      </p:pic>
      <p:pic>
        <p:nvPicPr>
          <p:cNvPr id="4" name="Bilde 3" descr="DSC_0141.JPG"/>
          <p:cNvPicPr>
            <a:picLocks noChangeAspect="1"/>
          </p:cNvPicPr>
          <p:nvPr/>
        </p:nvPicPr>
        <p:blipFill>
          <a:blip r:embed="rId3" cstate="print"/>
          <a:srcRect l="42125" r="23225" b="41731"/>
          <a:stretch>
            <a:fillRect/>
          </a:stretch>
        </p:blipFill>
        <p:spPr>
          <a:xfrm>
            <a:off x="4572000" y="-1"/>
            <a:ext cx="4572000" cy="5125693"/>
          </a:xfrm>
          <a:prstGeom prst="rect">
            <a:avLst/>
          </a:prstGeom>
        </p:spPr>
      </p:pic>
      <p:sp>
        <p:nvSpPr>
          <p:cNvPr id="5" name="TekstSylinder 4"/>
          <p:cNvSpPr txBox="1"/>
          <p:nvPr/>
        </p:nvSpPr>
        <p:spPr>
          <a:xfrm>
            <a:off x="0" y="2420888"/>
            <a:ext cx="2483768" cy="2677656"/>
          </a:xfrm>
          <a:prstGeom prst="rect">
            <a:avLst/>
          </a:prstGeom>
          <a:noFill/>
        </p:spPr>
        <p:txBody>
          <a:bodyPr wrap="square" rtlCol="0">
            <a:spAutoFit/>
          </a:bodyPr>
          <a:lstStyle/>
          <a:p>
            <a:r>
              <a:rPr lang="nn-NO" sz="2400" b="1" dirty="0" smtClean="0">
                <a:solidFill>
                  <a:schemeClr val="bg1"/>
                </a:solidFill>
              </a:rPr>
              <a:t>Her har det vore mykje sot.  - Eit minne får den tid stua var ei røykomnstue.  Det meste er pussa vekk.</a:t>
            </a:r>
            <a:endParaRPr lang="nn-NO" sz="2400" b="1" dirty="0">
              <a:solidFill>
                <a:schemeClr val="bg1"/>
              </a:solidFill>
            </a:endParaRPr>
          </a:p>
        </p:txBody>
      </p:sp>
      <p:sp>
        <p:nvSpPr>
          <p:cNvPr id="6" name="TekstSylinder 5"/>
          <p:cNvSpPr txBox="1"/>
          <p:nvPr/>
        </p:nvSpPr>
        <p:spPr>
          <a:xfrm>
            <a:off x="4644008" y="5229200"/>
            <a:ext cx="4499992" cy="1200329"/>
          </a:xfrm>
          <a:prstGeom prst="rect">
            <a:avLst/>
          </a:prstGeom>
          <a:noFill/>
        </p:spPr>
        <p:txBody>
          <a:bodyPr wrap="square" rtlCol="0">
            <a:spAutoFit/>
          </a:bodyPr>
          <a:lstStyle/>
          <a:p>
            <a:r>
              <a:rPr lang="nn-NO" sz="2400" dirty="0" smtClean="0"/>
              <a:t>Det er helst på mørkloftet at vi finn att delar som har svart tømmer frå den tida det var røykomn</a:t>
            </a:r>
            <a:r>
              <a:rPr lang="nn-NO" dirty="0" smtClean="0"/>
              <a:t>.</a:t>
            </a:r>
            <a:endParaRPr lang="nn-NO"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B12784B6-4636-49A5-9E65-61AC19ECFD66}" type="slidenum">
              <a:rPr lang="nn-NO" smtClean="0"/>
              <a:pPr/>
              <a:t>12</a:t>
            </a:fld>
            <a:endParaRPr lang="nn-NO"/>
          </a:p>
        </p:txBody>
      </p:sp>
      <p:pic>
        <p:nvPicPr>
          <p:cNvPr id="3" name="Bilde 2" descr="DSC_0018.JPG"/>
          <p:cNvPicPr>
            <a:picLocks noChangeAspect="1"/>
          </p:cNvPicPr>
          <p:nvPr/>
        </p:nvPicPr>
        <p:blipFill>
          <a:blip r:embed="rId2" cstate="print"/>
          <a:srcRect l="7910" r="37417" b="18371"/>
          <a:stretch>
            <a:fillRect/>
          </a:stretch>
        </p:blipFill>
        <p:spPr>
          <a:xfrm rot="-180000">
            <a:off x="1961476" y="-189018"/>
            <a:ext cx="4959477" cy="4936499"/>
          </a:xfrm>
          <a:prstGeom prst="rect">
            <a:avLst/>
          </a:prstGeom>
          <a:solidFill>
            <a:srgbClr val="FF0000"/>
          </a:solidFill>
        </p:spPr>
      </p:pic>
      <p:cxnSp>
        <p:nvCxnSpPr>
          <p:cNvPr id="5" name="Rett pil 4"/>
          <p:cNvCxnSpPr/>
          <p:nvPr/>
        </p:nvCxnSpPr>
        <p:spPr>
          <a:xfrm flipV="1">
            <a:off x="2267744" y="1340768"/>
            <a:ext cx="4320480" cy="72008"/>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Rett pil 7"/>
          <p:cNvCxnSpPr/>
          <p:nvPr/>
        </p:nvCxnSpPr>
        <p:spPr>
          <a:xfrm>
            <a:off x="4499992" y="188640"/>
            <a:ext cx="72008" cy="1152128"/>
          </a:xfrm>
          <a:prstGeom prst="straightConnector1">
            <a:avLst/>
          </a:prstGeom>
          <a:ln w="3810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Rett linje 9"/>
          <p:cNvCxnSpPr/>
          <p:nvPr/>
        </p:nvCxnSpPr>
        <p:spPr>
          <a:xfrm>
            <a:off x="3275856" y="1124744"/>
            <a:ext cx="72008" cy="43204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Rett pil 15"/>
          <p:cNvCxnSpPr/>
          <p:nvPr/>
        </p:nvCxnSpPr>
        <p:spPr>
          <a:xfrm>
            <a:off x="2483768" y="4005064"/>
            <a:ext cx="7200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Rett pil 17"/>
          <p:cNvCxnSpPr/>
          <p:nvPr/>
        </p:nvCxnSpPr>
        <p:spPr>
          <a:xfrm flipV="1">
            <a:off x="2267744" y="4005064"/>
            <a:ext cx="4320480" cy="144016"/>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Rett pil 19"/>
          <p:cNvCxnSpPr/>
          <p:nvPr/>
        </p:nvCxnSpPr>
        <p:spPr>
          <a:xfrm>
            <a:off x="2411760" y="2132856"/>
            <a:ext cx="864096" cy="0"/>
          </a:xfrm>
          <a:prstGeom prst="straightConnector1">
            <a:avLst/>
          </a:prstGeom>
          <a:ln w="28575">
            <a:solidFill>
              <a:srgbClr val="92D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Rett pil 22"/>
          <p:cNvCxnSpPr/>
          <p:nvPr/>
        </p:nvCxnSpPr>
        <p:spPr>
          <a:xfrm>
            <a:off x="5652120" y="2060848"/>
            <a:ext cx="864096" cy="0"/>
          </a:xfrm>
          <a:prstGeom prst="straightConnector1">
            <a:avLst/>
          </a:prstGeom>
          <a:ln w="28575">
            <a:solidFill>
              <a:srgbClr val="92D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Rett pil 24"/>
          <p:cNvCxnSpPr/>
          <p:nvPr/>
        </p:nvCxnSpPr>
        <p:spPr>
          <a:xfrm flipH="1">
            <a:off x="2339752" y="1412776"/>
            <a:ext cx="72008" cy="2808312"/>
          </a:xfrm>
          <a:prstGeom prst="straightConnector1">
            <a:avLst/>
          </a:prstGeom>
          <a:ln w="38100">
            <a:solidFill>
              <a:schemeClr val="accent1">
                <a:lumMod val="20000"/>
                <a:lumOff val="8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kstSylinder 25"/>
          <p:cNvSpPr txBox="1"/>
          <p:nvPr/>
        </p:nvSpPr>
        <p:spPr>
          <a:xfrm>
            <a:off x="0" y="0"/>
            <a:ext cx="1763688" cy="3447098"/>
          </a:xfrm>
          <a:prstGeom prst="rect">
            <a:avLst/>
          </a:prstGeom>
          <a:noFill/>
        </p:spPr>
        <p:txBody>
          <a:bodyPr wrap="square" rtlCol="0">
            <a:spAutoFit/>
          </a:bodyPr>
          <a:lstStyle/>
          <a:p>
            <a:r>
              <a:rPr lang="nn-NO" sz="2000" b="1" dirty="0" smtClean="0">
                <a:solidFill>
                  <a:schemeClr val="accent3">
                    <a:lumMod val="75000"/>
                  </a:schemeClr>
                </a:solidFill>
              </a:rPr>
              <a:t>Lys grøn pil syner at kinnungane er like lange</a:t>
            </a:r>
            <a:r>
              <a:rPr lang="nn-NO" dirty="0" smtClean="0">
                <a:solidFill>
                  <a:schemeClr val="accent3">
                    <a:lumMod val="75000"/>
                  </a:schemeClr>
                </a:solidFill>
              </a:rPr>
              <a:t>.</a:t>
            </a:r>
          </a:p>
          <a:p>
            <a:endParaRPr lang="nn-NO" dirty="0" smtClean="0">
              <a:solidFill>
                <a:schemeClr val="accent3">
                  <a:lumMod val="75000"/>
                </a:schemeClr>
              </a:solidFill>
            </a:endParaRPr>
          </a:p>
          <a:p>
            <a:r>
              <a:rPr lang="nn-NO" dirty="0" smtClean="0">
                <a:solidFill>
                  <a:schemeClr val="accent3">
                    <a:lumMod val="75000"/>
                  </a:schemeClr>
                </a:solidFill>
              </a:rPr>
              <a:t> </a:t>
            </a:r>
            <a:r>
              <a:rPr lang="nn-NO" sz="2400" dirty="0" smtClean="0"/>
              <a:t>Kvit pil syner at høgda er nær ¾ av breidda</a:t>
            </a:r>
            <a:r>
              <a:rPr lang="nn-NO" dirty="0" smtClean="0">
                <a:solidFill>
                  <a:schemeClr val="accent3">
                    <a:lumMod val="75000"/>
                  </a:schemeClr>
                </a:solidFill>
              </a:rPr>
              <a:t>. </a:t>
            </a:r>
            <a:endParaRPr lang="nn-NO" dirty="0">
              <a:solidFill>
                <a:schemeClr val="accent3">
                  <a:lumMod val="75000"/>
                </a:schemeClr>
              </a:solidFill>
            </a:endParaRPr>
          </a:p>
        </p:txBody>
      </p:sp>
      <p:cxnSp>
        <p:nvCxnSpPr>
          <p:cNvPr id="28" name="Rett pil 27"/>
          <p:cNvCxnSpPr/>
          <p:nvPr/>
        </p:nvCxnSpPr>
        <p:spPr>
          <a:xfrm>
            <a:off x="1187624" y="1484784"/>
            <a:ext cx="1152128" cy="504056"/>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9" name="TekstSylinder 28"/>
          <p:cNvSpPr txBox="1"/>
          <p:nvPr/>
        </p:nvSpPr>
        <p:spPr>
          <a:xfrm>
            <a:off x="2051720" y="4941168"/>
            <a:ext cx="4752528" cy="830997"/>
          </a:xfrm>
          <a:prstGeom prst="rect">
            <a:avLst/>
          </a:prstGeom>
          <a:noFill/>
        </p:spPr>
        <p:txBody>
          <a:bodyPr wrap="square" rtlCol="0">
            <a:spAutoFit/>
          </a:bodyPr>
          <a:lstStyle/>
          <a:p>
            <a:r>
              <a:rPr lang="nn-NO" sz="2400" dirty="0" smtClean="0">
                <a:solidFill>
                  <a:srgbClr val="FF0000"/>
                </a:solidFill>
              </a:rPr>
              <a:t>Raud pil syner førstemålet.  Mesteparten av resten er brøk på det.</a:t>
            </a:r>
            <a:endParaRPr lang="nn-NO" sz="2400" dirty="0">
              <a:solidFill>
                <a:srgbClr val="FF0000"/>
              </a:solidFill>
            </a:endParaRPr>
          </a:p>
        </p:txBody>
      </p:sp>
      <p:cxnSp>
        <p:nvCxnSpPr>
          <p:cNvPr id="31" name="Rett pil 30"/>
          <p:cNvCxnSpPr/>
          <p:nvPr/>
        </p:nvCxnSpPr>
        <p:spPr>
          <a:xfrm flipV="1">
            <a:off x="1115616" y="2492896"/>
            <a:ext cx="1296144" cy="72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kstSylinder 34"/>
          <p:cNvSpPr txBox="1"/>
          <p:nvPr/>
        </p:nvSpPr>
        <p:spPr>
          <a:xfrm>
            <a:off x="7020272" y="692696"/>
            <a:ext cx="2123728" cy="2862322"/>
          </a:xfrm>
          <a:prstGeom prst="rect">
            <a:avLst/>
          </a:prstGeom>
          <a:noFill/>
        </p:spPr>
        <p:txBody>
          <a:bodyPr wrap="square" rtlCol="0">
            <a:spAutoFit/>
          </a:bodyPr>
          <a:lstStyle/>
          <a:p>
            <a:r>
              <a:rPr lang="nn-NO" sz="2400" dirty="0" smtClean="0">
                <a:solidFill>
                  <a:schemeClr val="tx2">
                    <a:lumMod val="60000"/>
                    <a:lumOff val="40000"/>
                  </a:schemeClr>
                </a:solidFill>
              </a:rPr>
              <a:t>Breidda på toppen kan vera litt lengre enn den i botn.  Det heiter å </a:t>
            </a:r>
            <a:r>
              <a:rPr lang="nn-NO" sz="2400" b="1" dirty="0" err="1" smtClean="0">
                <a:solidFill>
                  <a:schemeClr val="tx2">
                    <a:lumMod val="60000"/>
                    <a:lumOff val="40000"/>
                  </a:schemeClr>
                </a:solidFill>
              </a:rPr>
              <a:t>veggje</a:t>
            </a:r>
            <a:r>
              <a:rPr lang="nn-NO" sz="2400" b="1" dirty="0" smtClean="0">
                <a:solidFill>
                  <a:schemeClr val="tx2">
                    <a:lumMod val="60000"/>
                    <a:lumOff val="40000"/>
                  </a:schemeClr>
                </a:solidFill>
              </a:rPr>
              <a:t> ut</a:t>
            </a:r>
            <a:r>
              <a:rPr lang="nn-NO" dirty="0" smtClean="0">
                <a:solidFill>
                  <a:schemeClr val="tx2">
                    <a:lumMod val="60000"/>
                    <a:lumOff val="40000"/>
                  </a:schemeClr>
                </a:solidFill>
              </a:rPr>
              <a:t>.</a:t>
            </a:r>
          </a:p>
          <a:p>
            <a:endParaRPr lang="nn-NO" dirty="0" smtClean="0">
              <a:solidFill>
                <a:schemeClr val="tx2">
                  <a:lumMod val="60000"/>
                  <a:lumOff val="40000"/>
                </a:schemeClr>
              </a:solidFill>
            </a:endParaRPr>
          </a:p>
          <a:p>
            <a:endParaRPr lang="nn-NO" dirty="0">
              <a:solidFill>
                <a:schemeClr val="tx2">
                  <a:lumMod val="60000"/>
                  <a:lumOff val="4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Bilde 1" descr="37 og 38.bmp"/>
          <p:cNvPicPr>
            <a:picLocks noChangeAspect="1"/>
          </p:cNvPicPr>
          <p:nvPr/>
        </p:nvPicPr>
        <p:blipFill>
          <a:blip r:embed="rId2" cstate="print"/>
          <a:srcRect t="6881"/>
          <a:stretch>
            <a:fillRect/>
          </a:stretch>
        </p:blipFill>
        <p:spPr bwMode="auto">
          <a:xfrm>
            <a:off x="107504" y="0"/>
            <a:ext cx="8927976" cy="4757252"/>
          </a:xfrm>
          <a:prstGeom prst="rect">
            <a:avLst/>
          </a:prstGeom>
          <a:noFill/>
          <a:ln w="9525">
            <a:noFill/>
            <a:miter lim="800000"/>
            <a:headEnd/>
            <a:tailEnd/>
          </a:ln>
        </p:spPr>
      </p:pic>
      <p:sp>
        <p:nvSpPr>
          <p:cNvPr id="3" name="TekstSylinder 2"/>
          <p:cNvSpPr txBox="1"/>
          <p:nvPr/>
        </p:nvSpPr>
        <p:spPr>
          <a:xfrm>
            <a:off x="0" y="4365104"/>
            <a:ext cx="9144000" cy="2369880"/>
          </a:xfrm>
          <a:prstGeom prst="rect">
            <a:avLst/>
          </a:prstGeom>
          <a:noFill/>
        </p:spPr>
        <p:txBody>
          <a:bodyPr>
            <a:spAutoFit/>
          </a:bodyPr>
          <a:lstStyle/>
          <a:p>
            <a:pPr fontAlgn="auto">
              <a:spcBef>
                <a:spcPts val="0"/>
              </a:spcBef>
              <a:spcAft>
                <a:spcPts val="0"/>
              </a:spcAft>
              <a:defRPr/>
            </a:pPr>
            <a:r>
              <a:rPr lang="nn-NO" sz="2400" dirty="0">
                <a:solidFill>
                  <a:schemeClr val="accent2">
                    <a:lumMod val="50000"/>
                  </a:schemeClr>
                </a:solidFill>
                <a:latin typeface="Times New Roman" pitchFamily="18" charset="0"/>
                <a:cs typeface="Times New Roman" pitchFamily="18" charset="0"/>
              </a:rPr>
              <a:t>Tekking med torv og never i Trøndelag har oftast ei røsting på  7/24 eller 1/3 (30 – 34</a:t>
            </a:r>
            <a:r>
              <a:rPr lang="nn-NO" sz="2400" baseline="30000" dirty="0">
                <a:solidFill>
                  <a:schemeClr val="accent2">
                    <a:lumMod val="50000"/>
                  </a:schemeClr>
                </a:solidFill>
                <a:latin typeface="Times New Roman" pitchFamily="18" charset="0"/>
                <a:cs typeface="Times New Roman" pitchFamily="18" charset="0"/>
              </a:rPr>
              <a:t>o</a:t>
            </a:r>
            <a:r>
              <a:rPr lang="nn-NO" sz="2400" dirty="0" smtClean="0">
                <a:solidFill>
                  <a:schemeClr val="accent2">
                    <a:lumMod val="50000"/>
                  </a:schemeClr>
                </a:solidFill>
                <a:latin typeface="Times New Roman" pitchFamily="18" charset="0"/>
                <a:cs typeface="Times New Roman" pitchFamily="18" charset="0"/>
              </a:rPr>
              <a:t>). Tekking </a:t>
            </a:r>
            <a:r>
              <a:rPr lang="nn-NO" sz="2400" dirty="0">
                <a:solidFill>
                  <a:schemeClr val="accent2">
                    <a:lumMod val="50000"/>
                  </a:schemeClr>
                </a:solidFill>
                <a:latin typeface="Times New Roman" pitchFamily="18" charset="0"/>
                <a:cs typeface="Times New Roman" pitchFamily="18" charset="0"/>
              </a:rPr>
              <a:t>med bord, skifer eller tegl som oftast  2/5 – 7/16 (38 – 41</a:t>
            </a:r>
            <a:r>
              <a:rPr lang="nn-NO" sz="2400" baseline="30000" dirty="0">
                <a:solidFill>
                  <a:schemeClr val="accent2">
                    <a:lumMod val="50000"/>
                  </a:schemeClr>
                </a:solidFill>
                <a:latin typeface="Times New Roman" pitchFamily="18" charset="0"/>
                <a:cs typeface="Times New Roman" pitchFamily="18" charset="0"/>
              </a:rPr>
              <a:t>o</a:t>
            </a:r>
            <a:r>
              <a:rPr lang="nn-NO" sz="2400" dirty="0" smtClean="0">
                <a:solidFill>
                  <a:schemeClr val="accent2">
                    <a:lumMod val="50000"/>
                  </a:schemeClr>
                </a:solidFill>
                <a:latin typeface="Times New Roman" pitchFamily="18" charset="0"/>
                <a:cs typeface="Times New Roman" pitchFamily="18" charset="0"/>
              </a:rPr>
              <a:t>). </a:t>
            </a:r>
          </a:p>
          <a:p>
            <a:pPr fontAlgn="auto">
              <a:spcBef>
                <a:spcPts val="0"/>
              </a:spcBef>
              <a:spcAft>
                <a:spcPts val="0"/>
              </a:spcAft>
              <a:defRPr/>
            </a:pPr>
            <a:endParaRPr lang="nn-NO" sz="2400" dirty="0" smtClean="0">
              <a:solidFill>
                <a:schemeClr val="accent2">
                  <a:lumMod val="50000"/>
                </a:schemeClr>
              </a:solidFill>
              <a:latin typeface="Times New Roman" pitchFamily="18" charset="0"/>
              <a:cs typeface="Times New Roman" pitchFamily="18" charset="0"/>
            </a:endParaRPr>
          </a:p>
          <a:p>
            <a:pPr fontAlgn="auto">
              <a:spcBef>
                <a:spcPts val="0"/>
              </a:spcBef>
              <a:spcAft>
                <a:spcPts val="0"/>
              </a:spcAft>
              <a:defRPr/>
            </a:pPr>
            <a:r>
              <a:rPr lang="nn-NO" sz="2400" dirty="0" smtClean="0">
                <a:solidFill>
                  <a:schemeClr val="accent2">
                    <a:lumMod val="50000"/>
                  </a:schemeClr>
                </a:solidFill>
                <a:latin typeface="Times New Roman" pitchFamily="18" charset="0"/>
                <a:cs typeface="Times New Roman" pitchFamily="18" charset="0"/>
              </a:rPr>
              <a:t> </a:t>
            </a:r>
            <a:r>
              <a:rPr lang="nn-NO" sz="2800" b="1" i="1" dirty="0" smtClean="0">
                <a:solidFill>
                  <a:schemeClr val="accent2">
                    <a:lumMod val="50000"/>
                  </a:schemeClr>
                </a:solidFill>
                <a:latin typeface="Times New Roman" pitchFamily="18" charset="0"/>
                <a:cs typeface="Times New Roman" pitchFamily="18" charset="0"/>
              </a:rPr>
              <a:t>Posisjonsbyggeri er eit raffinert og effektivt prinsipp </a:t>
            </a:r>
            <a:r>
              <a:rPr lang="nn-NO" sz="2400" dirty="0" smtClean="0">
                <a:solidFill>
                  <a:schemeClr val="accent2">
                    <a:lumMod val="50000"/>
                  </a:schemeClr>
                </a:solidFill>
                <a:latin typeface="Times New Roman" pitchFamily="18" charset="0"/>
                <a:cs typeface="Times New Roman" pitchFamily="18" charset="0"/>
              </a:rPr>
              <a:t>og som representerer ei radikal forenkling av byggjeprosessar.</a:t>
            </a:r>
          </a:p>
        </p:txBody>
      </p:sp>
      <p:sp>
        <p:nvSpPr>
          <p:cNvPr id="4" name="Plassholder for lysbildenummer 3"/>
          <p:cNvSpPr>
            <a:spLocks noGrp="1"/>
          </p:cNvSpPr>
          <p:nvPr>
            <p:ph type="sldNum" sz="quarter" idx="12"/>
          </p:nvPr>
        </p:nvSpPr>
        <p:spPr/>
        <p:txBody>
          <a:bodyPr/>
          <a:lstStyle/>
          <a:p>
            <a:fld id="{B12784B6-4636-49A5-9E65-61AC19ECFD66}" type="slidenum">
              <a:rPr lang="nn-NO" smtClean="0"/>
              <a:pPr/>
              <a:t>13</a:t>
            </a:fld>
            <a:endParaRPr lang="nn-NO"/>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låner 001.jpg"/>
          <p:cNvPicPr>
            <a:picLocks noChangeAspect="1"/>
          </p:cNvPicPr>
          <p:nvPr/>
        </p:nvPicPr>
        <p:blipFill>
          <a:blip r:embed="rId2" cstate="print"/>
          <a:srcRect/>
          <a:stretch>
            <a:fillRect/>
          </a:stretch>
        </p:blipFill>
        <p:spPr>
          <a:xfrm>
            <a:off x="0" y="0"/>
            <a:ext cx="9144000" cy="4382228"/>
          </a:xfrm>
          <a:prstGeom prst="rect">
            <a:avLst/>
          </a:prstGeom>
        </p:spPr>
      </p:pic>
      <p:sp>
        <p:nvSpPr>
          <p:cNvPr id="3" name="TekstSylinder 2"/>
          <p:cNvSpPr txBox="1"/>
          <p:nvPr/>
        </p:nvSpPr>
        <p:spPr>
          <a:xfrm>
            <a:off x="0" y="4437112"/>
            <a:ext cx="9144000" cy="2308324"/>
          </a:xfrm>
          <a:prstGeom prst="rect">
            <a:avLst/>
          </a:prstGeom>
          <a:noFill/>
        </p:spPr>
        <p:txBody>
          <a:bodyPr wrap="square" rtlCol="0">
            <a:spAutoFit/>
          </a:bodyPr>
          <a:lstStyle/>
          <a:p>
            <a:r>
              <a:rPr lang="nn-NO" sz="2400" dirty="0" smtClean="0">
                <a:solidFill>
                  <a:schemeClr val="accent6">
                    <a:lumMod val="50000"/>
                  </a:schemeClr>
                </a:solidFill>
              </a:rPr>
              <a:t>Gardshusa ligg som oftast opplendt og på stødig grunn. Vatnet renn vekk frå husa.  Det var før utskifting og planar la ut husa på eit kart.</a:t>
            </a:r>
          </a:p>
          <a:p>
            <a:endParaRPr lang="nn-NO" sz="2400" dirty="0" smtClean="0">
              <a:solidFill>
                <a:schemeClr val="accent6">
                  <a:lumMod val="50000"/>
                </a:schemeClr>
              </a:solidFill>
            </a:endParaRPr>
          </a:p>
          <a:p>
            <a:r>
              <a:rPr lang="nn-NO" sz="2400" dirty="0" smtClean="0">
                <a:solidFill>
                  <a:schemeClr val="accent6">
                    <a:lumMod val="50000"/>
                  </a:schemeClr>
                </a:solidFill>
              </a:rPr>
              <a:t>I </a:t>
            </a:r>
            <a:r>
              <a:rPr lang="nn-NO" sz="2400" dirty="0" err="1" smtClean="0">
                <a:solidFill>
                  <a:schemeClr val="accent6">
                    <a:lumMod val="50000"/>
                  </a:schemeClr>
                </a:solidFill>
              </a:rPr>
              <a:t>vêrenden</a:t>
            </a:r>
            <a:r>
              <a:rPr lang="nn-NO" sz="2400" dirty="0" smtClean="0">
                <a:solidFill>
                  <a:schemeClr val="accent6">
                    <a:lumMod val="50000"/>
                  </a:schemeClr>
                </a:solidFill>
              </a:rPr>
              <a:t> var det ofte plassert eit skott som tok av for dei vermde roma.</a:t>
            </a:r>
          </a:p>
          <a:p>
            <a:r>
              <a:rPr lang="nn-NO" sz="2400" dirty="0" smtClean="0">
                <a:solidFill>
                  <a:schemeClr val="accent6">
                    <a:lumMod val="50000"/>
                  </a:schemeClr>
                </a:solidFill>
              </a:rPr>
              <a:t>I første høgda ser vi ofte at det var vedaskott.  I andre kunne det vera </a:t>
            </a:r>
            <a:r>
              <a:rPr lang="nn-NO" sz="2400" dirty="0" err="1" smtClean="0">
                <a:solidFill>
                  <a:schemeClr val="accent6">
                    <a:lumMod val="50000"/>
                  </a:schemeClr>
                </a:solidFill>
              </a:rPr>
              <a:t>snikkarrom</a:t>
            </a:r>
            <a:r>
              <a:rPr lang="nn-NO" sz="2400" dirty="0" smtClean="0">
                <a:solidFill>
                  <a:schemeClr val="accent6">
                    <a:lumMod val="50000"/>
                  </a:schemeClr>
                </a:solidFill>
              </a:rPr>
              <a:t>, av og til soverom.</a:t>
            </a:r>
            <a:endParaRPr lang="nn-NO" sz="2400" dirty="0">
              <a:solidFill>
                <a:schemeClr val="accent6">
                  <a:lumMod val="5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låner 026.jpg"/>
          <p:cNvPicPr>
            <a:picLocks noChangeAspect="1"/>
          </p:cNvPicPr>
          <p:nvPr/>
        </p:nvPicPr>
        <p:blipFill>
          <a:blip r:embed="rId2" cstate="print"/>
          <a:srcRect/>
          <a:stretch>
            <a:fillRect/>
          </a:stretch>
        </p:blipFill>
        <p:spPr>
          <a:xfrm>
            <a:off x="0" y="0"/>
            <a:ext cx="9144000" cy="5132297"/>
          </a:xfrm>
          <a:prstGeom prst="rect">
            <a:avLst/>
          </a:prstGeom>
        </p:spPr>
      </p:pic>
      <p:sp>
        <p:nvSpPr>
          <p:cNvPr id="4" name="TekstSylinder 3"/>
          <p:cNvSpPr txBox="1"/>
          <p:nvPr/>
        </p:nvSpPr>
        <p:spPr>
          <a:xfrm>
            <a:off x="0" y="5286388"/>
            <a:ext cx="9144000" cy="1384995"/>
          </a:xfrm>
          <a:prstGeom prst="rect">
            <a:avLst/>
          </a:prstGeom>
          <a:noFill/>
        </p:spPr>
        <p:txBody>
          <a:bodyPr wrap="square" rtlCol="0">
            <a:spAutoFit/>
          </a:bodyPr>
          <a:lstStyle/>
          <a:p>
            <a:r>
              <a:rPr lang="nn-NO" sz="2800" dirty="0" smtClean="0">
                <a:solidFill>
                  <a:schemeClr val="accent6">
                    <a:lumMod val="50000"/>
                  </a:schemeClr>
                </a:solidFill>
              </a:rPr>
              <a:t>Vêrvegg og skott mot vestavinden.  </a:t>
            </a:r>
          </a:p>
          <a:p>
            <a:r>
              <a:rPr lang="nn-NO" sz="2800" dirty="0" smtClean="0">
                <a:solidFill>
                  <a:schemeClr val="accent6">
                    <a:lumMod val="50000"/>
                  </a:schemeClr>
                </a:solidFill>
              </a:rPr>
              <a:t>Velstandsvorte framom inngangsdøra.  Lånene er i utvikling. </a:t>
            </a:r>
          </a:p>
          <a:p>
            <a:r>
              <a:rPr lang="nn-NO" sz="2800" dirty="0" smtClean="0">
                <a:solidFill>
                  <a:schemeClr val="accent6">
                    <a:lumMod val="50000"/>
                  </a:schemeClr>
                </a:solidFill>
              </a:rPr>
              <a:t>Skottet kjem ofte bort eller blir ombygd. </a:t>
            </a:r>
            <a:endParaRPr lang="nn-NO" sz="2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B12784B6-4636-49A5-9E65-61AC19ECFD66}" type="slidenum">
              <a:rPr lang="nn-NO" smtClean="0"/>
              <a:pPr/>
              <a:t>16</a:t>
            </a:fld>
            <a:endParaRPr lang="nn-NO"/>
          </a:p>
        </p:txBody>
      </p:sp>
      <p:pic>
        <p:nvPicPr>
          <p:cNvPr id="3" name="Bilde 2" descr="låner 092.jpg"/>
          <p:cNvPicPr>
            <a:picLocks noChangeAspect="1"/>
          </p:cNvPicPr>
          <p:nvPr/>
        </p:nvPicPr>
        <p:blipFill>
          <a:blip r:embed="rId2" cstate="print"/>
          <a:srcRect b="27512"/>
          <a:stretch>
            <a:fillRect/>
          </a:stretch>
        </p:blipFill>
        <p:spPr>
          <a:xfrm>
            <a:off x="0" y="0"/>
            <a:ext cx="9144000" cy="4437112"/>
          </a:xfrm>
          <a:prstGeom prst="rect">
            <a:avLst/>
          </a:prstGeom>
        </p:spPr>
      </p:pic>
      <p:cxnSp>
        <p:nvCxnSpPr>
          <p:cNvPr id="5" name="Rett pil 4"/>
          <p:cNvCxnSpPr/>
          <p:nvPr/>
        </p:nvCxnSpPr>
        <p:spPr>
          <a:xfrm flipH="1">
            <a:off x="827584" y="1340768"/>
            <a:ext cx="1008112" cy="122413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Rett pil 5"/>
          <p:cNvCxnSpPr/>
          <p:nvPr/>
        </p:nvCxnSpPr>
        <p:spPr>
          <a:xfrm flipH="1">
            <a:off x="1763688" y="1412776"/>
            <a:ext cx="72008" cy="129614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Rett pil 8"/>
          <p:cNvCxnSpPr/>
          <p:nvPr/>
        </p:nvCxnSpPr>
        <p:spPr>
          <a:xfrm>
            <a:off x="1835696" y="1340768"/>
            <a:ext cx="216024" cy="144016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a:off x="1907704" y="1412776"/>
            <a:ext cx="1080120" cy="136815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kstSylinder 14"/>
          <p:cNvSpPr txBox="1"/>
          <p:nvPr/>
        </p:nvSpPr>
        <p:spPr>
          <a:xfrm>
            <a:off x="179512" y="4509120"/>
            <a:ext cx="8784976" cy="2308324"/>
          </a:xfrm>
          <a:prstGeom prst="rect">
            <a:avLst/>
          </a:prstGeom>
          <a:noFill/>
        </p:spPr>
        <p:txBody>
          <a:bodyPr wrap="square" rtlCol="0">
            <a:spAutoFit/>
          </a:bodyPr>
          <a:lstStyle/>
          <a:p>
            <a:r>
              <a:rPr lang="nn-NO" sz="2400" dirty="0" smtClean="0"/>
              <a:t>Pilene syner kor det er like kinnungar.  Dette huset er ombygd.  Rytmen i </a:t>
            </a:r>
            <a:r>
              <a:rPr lang="nn-NO" sz="2400" dirty="0" err="1" smtClean="0"/>
              <a:t>vegg-flata</a:t>
            </a:r>
            <a:r>
              <a:rPr lang="nn-NO" sz="2400" dirty="0" smtClean="0"/>
              <a:t> er uryddig.  Inne er det tydeleg at huset er gjort om frå slik det var i første fase.</a:t>
            </a:r>
          </a:p>
          <a:p>
            <a:endParaRPr lang="nn-NO" sz="2400" dirty="0" smtClean="0"/>
          </a:p>
          <a:p>
            <a:r>
              <a:rPr lang="nn-NO" sz="2400" dirty="0" smtClean="0"/>
              <a:t>Det er ikkje uvanleg med litt utryddig med vindauga der det kjem trapper.  Her er det meir omfattande årsaker.</a:t>
            </a:r>
            <a:endParaRPr lang="nn-NO"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DSC_0007.JPG"/>
          <p:cNvPicPr>
            <a:picLocks noChangeAspect="1"/>
          </p:cNvPicPr>
          <p:nvPr/>
        </p:nvPicPr>
        <p:blipFill>
          <a:blip r:embed="rId2" cstate="print"/>
          <a:srcRect l="19696" t="14971" r="30487" b="42587"/>
          <a:stretch>
            <a:fillRect/>
          </a:stretch>
        </p:blipFill>
        <p:spPr>
          <a:xfrm>
            <a:off x="-1" y="-1"/>
            <a:ext cx="9079793" cy="5157193"/>
          </a:xfrm>
          <a:prstGeom prst="rect">
            <a:avLst/>
          </a:prstGeom>
        </p:spPr>
      </p:pic>
      <p:sp>
        <p:nvSpPr>
          <p:cNvPr id="3" name="TekstSylinder 2"/>
          <p:cNvSpPr txBox="1"/>
          <p:nvPr/>
        </p:nvSpPr>
        <p:spPr>
          <a:xfrm>
            <a:off x="0" y="5157192"/>
            <a:ext cx="9144000" cy="1569660"/>
          </a:xfrm>
          <a:prstGeom prst="rect">
            <a:avLst/>
          </a:prstGeom>
          <a:noFill/>
        </p:spPr>
        <p:txBody>
          <a:bodyPr wrap="square" rtlCol="0">
            <a:spAutoFit/>
          </a:bodyPr>
          <a:lstStyle/>
          <a:p>
            <a:r>
              <a:rPr lang="nn-NO" sz="2400" dirty="0" smtClean="0"/>
              <a:t>Vi bur grisgrendt. Skog hei, og fjell dominerer. </a:t>
            </a:r>
            <a:r>
              <a:rPr lang="nn-NO" sz="2400" dirty="0" err="1" smtClean="0"/>
              <a:t>Millom</a:t>
            </a:r>
            <a:r>
              <a:rPr lang="nn-NO" sz="2400" dirty="0" smtClean="0"/>
              <a:t> bakkar og berg  finst livemåtar. Det var ikkje tilfeldige plassar busetjarane valde seg. Bildet er frå </a:t>
            </a:r>
            <a:r>
              <a:rPr lang="nn-NO" sz="2400" dirty="0" err="1" smtClean="0"/>
              <a:t>Kvåle</a:t>
            </a:r>
            <a:r>
              <a:rPr lang="nn-NO" sz="2400" dirty="0" smtClean="0"/>
              <a:t> i </a:t>
            </a:r>
            <a:r>
              <a:rPr lang="nn-NO" sz="2400" dirty="0" err="1" smtClean="0"/>
              <a:t>Orkland</a:t>
            </a:r>
            <a:r>
              <a:rPr lang="nn-NO" sz="2400" dirty="0" smtClean="0"/>
              <a:t> kommune. Namn fortel. </a:t>
            </a:r>
            <a:r>
              <a:rPr lang="nn-NO" sz="2400" dirty="0" err="1" smtClean="0"/>
              <a:t>Kvålsgardane</a:t>
            </a:r>
            <a:r>
              <a:rPr lang="nn-NO" sz="2400" dirty="0" smtClean="0"/>
              <a:t> ligg på </a:t>
            </a:r>
            <a:r>
              <a:rPr lang="nn-NO" sz="2400" b="1" i="1" dirty="0" err="1" smtClean="0"/>
              <a:t>kvålar</a:t>
            </a:r>
            <a:r>
              <a:rPr lang="nn-NO" sz="2400" dirty="0" smtClean="0"/>
              <a:t>, stutte små ryggar som går på tvers i lendet.</a:t>
            </a:r>
            <a:endParaRPr lang="nn-NO" sz="2400" dirty="0"/>
          </a:p>
        </p:txBody>
      </p:sp>
      <p:sp>
        <p:nvSpPr>
          <p:cNvPr id="4" name="TekstSylinder 3"/>
          <p:cNvSpPr txBox="1"/>
          <p:nvPr/>
        </p:nvSpPr>
        <p:spPr>
          <a:xfrm>
            <a:off x="2123728" y="0"/>
            <a:ext cx="4968552" cy="523220"/>
          </a:xfrm>
          <a:prstGeom prst="rect">
            <a:avLst/>
          </a:prstGeom>
          <a:noFill/>
        </p:spPr>
        <p:txBody>
          <a:bodyPr wrap="square" rtlCol="0">
            <a:spAutoFit/>
          </a:bodyPr>
          <a:lstStyle/>
          <a:p>
            <a:r>
              <a:rPr lang="nn-NO" sz="2800" b="1" dirty="0" smtClean="0">
                <a:solidFill>
                  <a:schemeClr val="bg1"/>
                </a:solidFill>
              </a:rPr>
              <a:t>Hus bur i landskap</a:t>
            </a:r>
            <a:endParaRPr lang="nn-NO" sz="2800" b="1" dirty="0">
              <a:solidFill>
                <a:schemeClr val="bg1"/>
              </a:solidFill>
            </a:endParaRPr>
          </a:p>
        </p:txBody>
      </p:sp>
      <p:sp>
        <p:nvSpPr>
          <p:cNvPr id="5" name="Plassholder for lysbildenummer 4"/>
          <p:cNvSpPr>
            <a:spLocks noGrp="1"/>
          </p:cNvSpPr>
          <p:nvPr>
            <p:ph type="sldNum" sz="quarter" idx="12"/>
          </p:nvPr>
        </p:nvSpPr>
        <p:spPr/>
        <p:txBody>
          <a:bodyPr/>
          <a:lstStyle/>
          <a:p>
            <a:fld id="{B12784B6-4636-49A5-9E65-61AC19ECFD66}" type="slidenum">
              <a:rPr lang="nn-NO" smtClean="0"/>
              <a:pPr/>
              <a:t>17</a:t>
            </a:fld>
            <a:endParaRPr lang="nn-NO"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0"/>
            <a:ext cx="9144000" cy="6678751"/>
          </a:xfrm>
          <a:prstGeom prst="rect">
            <a:avLst/>
          </a:prstGeom>
          <a:noFill/>
        </p:spPr>
        <p:txBody>
          <a:bodyPr wrap="square" rtlCol="0">
            <a:spAutoFit/>
          </a:bodyPr>
          <a:lstStyle/>
          <a:p>
            <a:r>
              <a:rPr lang="nn-NO" sz="3200" dirty="0" smtClean="0"/>
              <a:t>Vi har mange ord for form på landskap.</a:t>
            </a:r>
          </a:p>
          <a:p>
            <a:r>
              <a:rPr lang="nn-NO" sz="2400" dirty="0" smtClean="0"/>
              <a:t>Orda fortel både om  landskapet husa ligg i, og dimed også om kva som var prioritert, eller som busetjaren laut taka til takke med.  Ord er del av skikk:</a:t>
            </a:r>
          </a:p>
          <a:p>
            <a:endParaRPr lang="nn-NO" sz="2400" dirty="0" smtClean="0"/>
          </a:p>
          <a:p>
            <a:r>
              <a:rPr lang="nn-NO" sz="2400" dirty="0" smtClean="0"/>
              <a:t>Lendeorda har konkret tyding:  To, Kvam, Hole, Rinde, Bakken, Vinje, </a:t>
            </a:r>
            <a:r>
              <a:rPr lang="nn-NO" sz="2400" dirty="0" err="1" smtClean="0"/>
              <a:t>Hadland</a:t>
            </a:r>
            <a:r>
              <a:rPr lang="nn-NO" sz="2400" dirty="0" smtClean="0"/>
              <a:t>, Kvål, Sve, Bø, Voll, Eng,  Rabben, </a:t>
            </a:r>
            <a:r>
              <a:rPr lang="nn-NO" sz="2400" dirty="0" err="1" smtClean="0"/>
              <a:t>Fætten</a:t>
            </a:r>
            <a:r>
              <a:rPr lang="nn-NO" sz="2400" dirty="0" smtClean="0"/>
              <a:t>, </a:t>
            </a:r>
            <a:r>
              <a:rPr lang="nn-NO" sz="2400" dirty="0" err="1" smtClean="0"/>
              <a:t>Mauset</a:t>
            </a:r>
            <a:r>
              <a:rPr lang="nn-NO" sz="2400" dirty="0" smtClean="0"/>
              <a:t>, Strand, Sand, Dal, Berg, Træde, Kjos, Sæter, Lo, </a:t>
            </a:r>
            <a:r>
              <a:rPr lang="nn-NO" sz="2400" dirty="0" err="1" smtClean="0"/>
              <a:t>Kåsa</a:t>
            </a:r>
            <a:r>
              <a:rPr lang="nn-NO" sz="2400" dirty="0" smtClean="0"/>
              <a:t> – for berre å ramse opp nokre. </a:t>
            </a:r>
          </a:p>
          <a:p>
            <a:r>
              <a:rPr lang="nn-NO" sz="2400" dirty="0" smtClean="0"/>
              <a:t>Når det heiter </a:t>
            </a:r>
            <a:r>
              <a:rPr lang="nn-NO" sz="2800" b="1" i="1" dirty="0" smtClean="0"/>
              <a:t>To</a:t>
            </a:r>
            <a:r>
              <a:rPr lang="nn-NO" sz="2400" dirty="0" smtClean="0"/>
              <a:t>, lyt vi rekne med at det referer til eit </a:t>
            </a:r>
            <a:r>
              <a:rPr lang="nn-NO" sz="2800" b="1" i="1" dirty="0" smtClean="0"/>
              <a:t>to</a:t>
            </a:r>
            <a:r>
              <a:rPr lang="nn-NO" sz="2400" dirty="0" smtClean="0"/>
              <a:t>, Det er ei landskapsform. Toet er større enn ein sete.  </a:t>
            </a:r>
          </a:p>
          <a:p>
            <a:endParaRPr lang="nn-NO" sz="2400" dirty="0" smtClean="0"/>
          </a:p>
          <a:p>
            <a:r>
              <a:rPr lang="nn-NO" sz="2800" b="1" i="1" dirty="0" smtClean="0"/>
              <a:t>Kvam</a:t>
            </a:r>
            <a:r>
              <a:rPr lang="nn-NO" sz="2400" dirty="0" smtClean="0"/>
              <a:t> tyder skrå li nedanfor ei brattare li. </a:t>
            </a:r>
          </a:p>
          <a:p>
            <a:endParaRPr lang="nn-NO" sz="2400" dirty="0" smtClean="0"/>
          </a:p>
          <a:p>
            <a:r>
              <a:rPr lang="nn-NO" sz="2800" b="1" i="1" dirty="0" smtClean="0"/>
              <a:t>Hole</a:t>
            </a:r>
            <a:r>
              <a:rPr lang="nn-NO" sz="2400" dirty="0" smtClean="0"/>
              <a:t> er eit tørr flataktig høgre område inne i eit våtare lende.</a:t>
            </a:r>
          </a:p>
          <a:p>
            <a:endParaRPr lang="nn-NO" sz="2400" dirty="0" smtClean="0"/>
          </a:p>
          <a:p>
            <a:r>
              <a:rPr lang="nn-NO" sz="2800" b="1" i="1" dirty="0" smtClean="0"/>
              <a:t>Rinde</a:t>
            </a:r>
            <a:r>
              <a:rPr lang="nn-NO" sz="2400" dirty="0" smtClean="0"/>
              <a:t> er det som geologane kallar </a:t>
            </a:r>
            <a:r>
              <a:rPr lang="nn-NO" sz="2800" b="1" i="1" dirty="0" smtClean="0"/>
              <a:t>esker</a:t>
            </a:r>
            <a:r>
              <a:rPr lang="nn-NO" sz="2400" dirty="0" smtClean="0"/>
              <a:t>.</a:t>
            </a:r>
            <a:endParaRPr lang="nn-NO" sz="2400" dirty="0"/>
          </a:p>
        </p:txBody>
      </p:sp>
      <p:sp>
        <p:nvSpPr>
          <p:cNvPr id="3" name="Plassholder for lysbildenummer 2"/>
          <p:cNvSpPr>
            <a:spLocks noGrp="1"/>
          </p:cNvSpPr>
          <p:nvPr>
            <p:ph type="sldNum" sz="quarter" idx="12"/>
          </p:nvPr>
        </p:nvSpPr>
        <p:spPr/>
        <p:txBody>
          <a:bodyPr/>
          <a:lstStyle/>
          <a:p>
            <a:fld id="{B12784B6-4636-49A5-9E65-61AC19ECFD66}" type="slidenum">
              <a:rPr lang="nn-NO" smtClean="0"/>
              <a:pPr/>
              <a:t>18</a:t>
            </a:fld>
            <a:endParaRPr lang="nn-NO"/>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DSC_0001.JPG"/>
          <p:cNvPicPr>
            <a:picLocks noChangeAspect="1"/>
          </p:cNvPicPr>
          <p:nvPr/>
        </p:nvPicPr>
        <p:blipFill>
          <a:blip r:embed="rId2" cstate="print"/>
          <a:srcRect l="14175" b="28738"/>
          <a:stretch>
            <a:fillRect/>
          </a:stretch>
        </p:blipFill>
        <p:spPr>
          <a:xfrm>
            <a:off x="0" y="0"/>
            <a:ext cx="9144000" cy="5061618"/>
          </a:xfrm>
          <a:prstGeom prst="rect">
            <a:avLst/>
          </a:prstGeom>
        </p:spPr>
      </p:pic>
      <p:sp>
        <p:nvSpPr>
          <p:cNvPr id="3" name="Pil ned 2"/>
          <p:cNvSpPr/>
          <p:nvPr/>
        </p:nvSpPr>
        <p:spPr>
          <a:xfrm rot="-1260000">
            <a:off x="3513529" y="3677504"/>
            <a:ext cx="288032" cy="576064"/>
          </a:xfrm>
          <a:prstGeom prst="down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4" name="TekstSylinder 3"/>
          <p:cNvSpPr txBox="1"/>
          <p:nvPr/>
        </p:nvSpPr>
        <p:spPr>
          <a:xfrm>
            <a:off x="0" y="5157192"/>
            <a:ext cx="9144000" cy="1569660"/>
          </a:xfrm>
          <a:prstGeom prst="rect">
            <a:avLst/>
          </a:prstGeom>
          <a:noFill/>
        </p:spPr>
        <p:txBody>
          <a:bodyPr wrap="square" rtlCol="0">
            <a:spAutoFit/>
          </a:bodyPr>
          <a:lstStyle/>
          <a:p>
            <a:r>
              <a:rPr lang="nn-NO" sz="2400" b="1" i="1" dirty="0" err="1" smtClean="0"/>
              <a:t>Gurlikbakkå</a:t>
            </a:r>
            <a:r>
              <a:rPr lang="nn-NO" sz="2400" dirty="0" smtClean="0"/>
              <a:t> i Valsøyfjorden ligg </a:t>
            </a:r>
            <a:r>
              <a:rPr lang="nn-NO" sz="2400" b="1" i="1" dirty="0" smtClean="0"/>
              <a:t>opplendt </a:t>
            </a:r>
            <a:r>
              <a:rPr lang="nn-NO" sz="2400" dirty="0" smtClean="0"/>
              <a:t>og på sjølvdrenert jord og like under marin grense.  Det var ein god plass.  Den tunge gjødsla var det lett å spreie nedover.  Avlinga av lo og høy var lett.  Dei var det greitt å draga eller bera mot bakken.</a:t>
            </a:r>
            <a:endParaRPr lang="nn-NO" sz="2400" dirty="0"/>
          </a:p>
        </p:txBody>
      </p:sp>
      <p:sp>
        <p:nvSpPr>
          <p:cNvPr id="5" name="Plassholder for lysbildenummer 4"/>
          <p:cNvSpPr>
            <a:spLocks noGrp="1"/>
          </p:cNvSpPr>
          <p:nvPr>
            <p:ph type="sldNum" sz="quarter" idx="12"/>
          </p:nvPr>
        </p:nvSpPr>
        <p:spPr/>
        <p:txBody>
          <a:bodyPr/>
          <a:lstStyle/>
          <a:p>
            <a:fld id="{B12784B6-4636-49A5-9E65-61AC19ECFD66}" type="slidenum">
              <a:rPr lang="nn-NO" smtClean="0"/>
              <a:pPr/>
              <a:t>19</a:t>
            </a:fld>
            <a:endParaRPr lang="nn-N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idx="4294967295"/>
          </p:nvPr>
        </p:nvSpPr>
        <p:spPr>
          <a:xfrm>
            <a:off x="0" y="0"/>
            <a:ext cx="9144000" cy="620688"/>
          </a:xfrm>
        </p:spPr>
        <p:txBody>
          <a:bodyPr>
            <a:normAutofit/>
          </a:bodyPr>
          <a:lstStyle/>
          <a:p>
            <a:r>
              <a:rPr lang="nn-NO" sz="3200" dirty="0" smtClean="0">
                <a:solidFill>
                  <a:schemeClr val="accent2">
                    <a:lumMod val="50000"/>
                  </a:schemeClr>
                </a:solidFill>
                <a:latin typeface="+mn-lt"/>
              </a:rPr>
              <a:t>Norsk byggjeskikk</a:t>
            </a:r>
            <a:endParaRPr lang="nn-NO" sz="3200" dirty="0">
              <a:solidFill>
                <a:schemeClr val="accent2">
                  <a:lumMod val="50000"/>
                </a:schemeClr>
              </a:solidFill>
              <a:latin typeface="+mn-lt"/>
            </a:endParaRPr>
          </a:p>
        </p:txBody>
      </p:sp>
      <p:sp>
        <p:nvSpPr>
          <p:cNvPr id="5" name="TekstSylinder 4"/>
          <p:cNvSpPr txBox="1"/>
          <p:nvPr/>
        </p:nvSpPr>
        <p:spPr>
          <a:xfrm>
            <a:off x="0" y="487025"/>
            <a:ext cx="9144000" cy="6740307"/>
          </a:xfrm>
          <a:prstGeom prst="rect">
            <a:avLst/>
          </a:prstGeom>
          <a:noFill/>
        </p:spPr>
        <p:txBody>
          <a:bodyPr wrap="square" rtlCol="0">
            <a:spAutoFit/>
          </a:bodyPr>
          <a:lstStyle/>
          <a:p>
            <a:r>
              <a:rPr lang="nn-NO" sz="2400" dirty="0" smtClean="0">
                <a:solidFill>
                  <a:schemeClr val="accent2">
                    <a:lumMod val="50000"/>
                  </a:schemeClr>
                </a:solidFill>
              </a:rPr>
              <a:t>Dette er eit tema som vi kan dele inn i mange kapittel:</a:t>
            </a:r>
          </a:p>
          <a:p>
            <a:pPr marL="457200" indent="-457200">
              <a:buFont typeface="Wingdings" pitchFamily="2" charset="2"/>
              <a:buChar char="Ø"/>
            </a:pPr>
            <a:r>
              <a:rPr lang="nn-NO" sz="2400" dirty="0" smtClean="0">
                <a:solidFill>
                  <a:schemeClr val="accent2">
                    <a:lumMod val="50000"/>
                  </a:schemeClr>
                </a:solidFill>
              </a:rPr>
              <a:t>Kategoriar av byggverk </a:t>
            </a:r>
          </a:p>
          <a:p>
            <a:pPr marL="457200" indent="-457200">
              <a:buFont typeface="Wingdings" pitchFamily="2" charset="2"/>
              <a:buChar char="Ø"/>
            </a:pPr>
            <a:r>
              <a:rPr lang="nn-NO" sz="2400" dirty="0" smtClean="0">
                <a:solidFill>
                  <a:schemeClr val="accent2">
                    <a:lumMod val="50000"/>
                  </a:schemeClr>
                </a:solidFill>
              </a:rPr>
              <a:t>Byggegrunn</a:t>
            </a:r>
          </a:p>
          <a:p>
            <a:pPr marL="457200" indent="-457200">
              <a:buFont typeface="Wingdings" pitchFamily="2" charset="2"/>
              <a:buChar char="Ø"/>
            </a:pPr>
            <a:r>
              <a:rPr lang="nn-NO" sz="2400" dirty="0">
                <a:solidFill>
                  <a:schemeClr val="accent2">
                    <a:lumMod val="50000"/>
                  </a:schemeClr>
                </a:solidFill>
              </a:rPr>
              <a:t>P</a:t>
            </a:r>
            <a:r>
              <a:rPr lang="nn-NO" sz="2400" dirty="0" smtClean="0">
                <a:solidFill>
                  <a:schemeClr val="accent2">
                    <a:lumMod val="50000"/>
                  </a:schemeClr>
                </a:solidFill>
              </a:rPr>
              <a:t>lassering av hus i lendet</a:t>
            </a:r>
          </a:p>
          <a:p>
            <a:pPr marL="457200" indent="-457200">
              <a:buFont typeface="Wingdings" pitchFamily="2" charset="2"/>
              <a:buChar char="Ø"/>
            </a:pPr>
            <a:r>
              <a:rPr lang="nn-NO" sz="2400" dirty="0" smtClean="0">
                <a:solidFill>
                  <a:schemeClr val="accent2">
                    <a:lumMod val="50000"/>
                  </a:schemeClr>
                </a:solidFill>
              </a:rPr>
              <a:t>Byggematerialar, frå skog, berg, jord og torv.</a:t>
            </a:r>
          </a:p>
          <a:p>
            <a:pPr marL="457200" indent="-457200">
              <a:buFont typeface="Wingdings" pitchFamily="2" charset="2"/>
              <a:buChar char="Ø"/>
            </a:pPr>
            <a:r>
              <a:rPr lang="nn-NO" sz="2400" dirty="0" smtClean="0">
                <a:solidFill>
                  <a:schemeClr val="accent2">
                    <a:lumMod val="50000"/>
                  </a:schemeClr>
                </a:solidFill>
              </a:rPr>
              <a:t>Teknologiske rammevilkår</a:t>
            </a:r>
          </a:p>
          <a:p>
            <a:pPr marL="457200" indent="-457200">
              <a:buFont typeface="Wingdings" pitchFamily="2" charset="2"/>
              <a:buChar char="Ø"/>
            </a:pPr>
            <a:r>
              <a:rPr lang="nn-NO" sz="2400" dirty="0" smtClean="0">
                <a:solidFill>
                  <a:schemeClr val="accent2">
                    <a:lumMod val="50000"/>
                  </a:schemeClr>
                </a:solidFill>
              </a:rPr>
              <a:t>Byggeteknikkar og konstruksjonar</a:t>
            </a:r>
          </a:p>
          <a:p>
            <a:pPr marL="457200" indent="-457200">
              <a:buFont typeface="Wingdings" pitchFamily="2" charset="2"/>
              <a:buChar char="Ø"/>
            </a:pPr>
            <a:r>
              <a:rPr lang="nn-NO" sz="2400" dirty="0" smtClean="0">
                <a:solidFill>
                  <a:schemeClr val="accent2">
                    <a:lumMod val="50000"/>
                  </a:schemeClr>
                </a:solidFill>
              </a:rPr>
              <a:t>Byggeskikkhistorie</a:t>
            </a:r>
          </a:p>
          <a:p>
            <a:pPr marL="457200" indent="-457200">
              <a:buFont typeface="Wingdings" pitchFamily="2" charset="2"/>
              <a:buChar char="Ø"/>
            </a:pPr>
            <a:r>
              <a:rPr lang="nn-NO" sz="2400" dirty="0" smtClean="0">
                <a:solidFill>
                  <a:schemeClr val="accent2">
                    <a:lumMod val="50000"/>
                  </a:schemeClr>
                </a:solidFill>
              </a:rPr>
              <a:t>Posisjonsbyggeri, prinsipp for å gjeva form, mål og proporsjonar</a:t>
            </a:r>
          </a:p>
          <a:p>
            <a:pPr marL="457200" indent="-457200">
              <a:buFont typeface="Wingdings" pitchFamily="2" charset="2"/>
              <a:buChar char="Ø"/>
            </a:pPr>
            <a:r>
              <a:rPr lang="nn-NO" sz="2400" dirty="0" smtClean="0">
                <a:solidFill>
                  <a:schemeClr val="accent2">
                    <a:lumMod val="50000"/>
                  </a:schemeClr>
                </a:solidFill>
              </a:rPr>
              <a:t>Mønster</a:t>
            </a:r>
          </a:p>
          <a:p>
            <a:pPr marL="457200" indent="-457200"/>
            <a:endParaRPr lang="nn-NO" sz="2400" dirty="0" smtClean="0">
              <a:solidFill>
                <a:schemeClr val="accent2">
                  <a:lumMod val="50000"/>
                </a:schemeClr>
              </a:solidFill>
            </a:endParaRPr>
          </a:p>
          <a:p>
            <a:pPr marL="457200" indent="-457200"/>
            <a:r>
              <a:rPr lang="nn-NO" sz="2400" dirty="0" smtClean="0">
                <a:solidFill>
                  <a:schemeClr val="accent2">
                    <a:lumMod val="50000"/>
                  </a:schemeClr>
                </a:solidFill>
              </a:rPr>
              <a:t>Lista er lang nok til å gjera tydeleg at det er eit omfattande tema vi har</a:t>
            </a:r>
          </a:p>
          <a:p>
            <a:pPr marL="457200" indent="-457200"/>
            <a:r>
              <a:rPr lang="nn-NO" sz="2400" dirty="0" smtClean="0">
                <a:solidFill>
                  <a:schemeClr val="accent2">
                    <a:lumMod val="50000"/>
                  </a:schemeClr>
                </a:solidFill>
              </a:rPr>
              <a:t>føre oss. Det er </a:t>
            </a:r>
            <a:r>
              <a:rPr lang="nn-NO" sz="2400" b="1" i="1" dirty="0" smtClean="0">
                <a:solidFill>
                  <a:schemeClr val="accent2">
                    <a:lumMod val="50000"/>
                  </a:schemeClr>
                </a:solidFill>
              </a:rPr>
              <a:t>mange interessante innfallsvinklar</a:t>
            </a:r>
            <a:r>
              <a:rPr lang="nn-NO" sz="2400" dirty="0" smtClean="0">
                <a:solidFill>
                  <a:schemeClr val="accent2">
                    <a:lumMod val="50000"/>
                  </a:schemeClr>
                </a:solidFill>
              </a:rPr>
              <a:t>.</a:t>
            </a:r>
          </a:p>
          <a:p>
            <a:pPr marL="457200" indent="-457200"/>
            <a:r>
              <a:rPr lang="nn-NO" sz="2400" b="1" i="1" dirty="0" smtClean="0">
                <a:solidFill>
                  <a:schemeClr val="accent2">
                    <a:lumMod val="50000"/>
                  </a:schemeClr>
                </a:solidFill>
              </a:rPr>
              <a:t>Å bygge endrar seg over tid</a:t>
            </a:r>
            <a:r>
              <a:rPr lang="nn-NO" sz="2400" dirty="0" smtClean="0">
                <a:solidFill>
                  <a:schemeClr val="accent2">
                    <a:lumMod val="50000"/>
                  </a:schemeClr>
                </a:solidFill>
              </a:rPr>
              <a:t>.  Vi har såleis ei </a:t>
            </a:r>
            <a:r>
              <a:rPr lang="nn-NO" sz="2400" b="1" i="1" dirty="0" smtClean="0">
                <a:solidFill>
                  <a:schemeClr val="accent2">
                    <a:lumMod val="50000"/>
                  </a:schemeClr>
                </a:solidFill>
              </a:rPr>
              <a:t>byggeskikkhistorie</a:t>
            </a:r>
            <a:r>
              <a:rPr lang="nn-NO" sz="2400" dirty="0" smtClean="0">
                <a:solidFill>
                  <a:schemeClr val="accent2">
                    <a:lumMod val="50000"/>
                  </a:schemeClr>
                </a:solidFill>
              </a:rPr>
              <a:t>. </a:t>
            </a:r>
          </a:p>
          <a:p>
            <a:pPr marL="457200" indent="-457200"/>
            <a:endParaRPr lang="nn-NO" sz="2400" dirty="0" smtClean="0">
              <a:solidFill>
                <a:schemeClr val="accent2">
                  <a:lumMod val="50000"/>
                </a:schemeClr>
              </a:solidFill>
            </a:endParaRPr>
          </a:p>
          <a:p>
            <a:pPr marL="457200" indent="-457200"/>
            <a:r>
              <a:rPr lang="nn-NO" sz="2400" dirty="0" smtClean="0">
                <a:solidFill>
                  <a:schemeClr val="accent2">
                    <a:lumMod val="50000"/>
                  </a:schemeClr>
                </a:solidFill>
              </a:rPr>
              <a:t>Det mest stabile er kanskje at eldre handverkarar ikkje arbeidde etter </a:t>
            </a:r>
          </a:p>
          <a:p>
            <a:pPr marL="457200" indent="-457200"/>
            <a:r>
              <a:rPr lang="nn-NO" sz="2400" dirty="0" smtClean="0">
                <a:solidFill>
                  <a:schemeClr val="accent2">
                    <a:lumMod val="50000"/>
                  </a:schemeClr>
                </a:solidFill>
              </a:rPr>
              <a:t>teikning, men etter eit prinsipp som vi kallar </a:t>
            </a:r>
            <a:r>
              <a:rPr lang="nn-NO" sz="2400" b="1" i="1" dirty="0" smtClean="0">
                <a:solidFill>
                  <a:schemeClr val="accent2">
                    <a:lumMod val="50000"/>
                  </a:schemeClr>
                </a:solidFill>
              </a:rPr>
              <a:t>posisjonsbyggeri</a:t>
            </a:r>
            <a:r>
              <a:rPr lang="nn-NO" sz="2400" dirty="0" smtClean="0">
                <a:solidFill>
                  <a:schemeClr val="accent2">
                    <a:lumMod val="50000"/>
                  </a:schemeClr>
                </a:solidFill>
              </a:rPr>
              <a:t>.</a:t>
            </a:r>
          </a:p>
          <a:p>
            <a:endParaRPr lang="nn-NO" sz="2400" dirty="0"/>
          </a:p>
        </p:txBody>
      </p:sp>
      <p:sp>
        <p:nvSpPr>
          <p:cNvPr id="4" name="Plassholder for lysbildenummer 3"/>
          <p:cNvSpPr>
            <a:spLocks noGrp="1"/>
          </p:cNvSpPr>
          <p:nvPr>
            <p:ph type="sldNum" sz="quarter" idx="12"/>
          </p:nvPr>
        </p:nvSpPr>
        <p:spPr/>
        <p:txBody>
          <a:bodyPr/>
          <a:lstStyle/>
          <a:p>
            <a:fld id="{B12784B6-4636-49A5-9E65-61AC19ECFD66}" type="slidenum">
              <a:rPr lang="nn-NO" smtClean="0"/>
              <a:pPr/>
              <a:t>2</a:t>
            </a:fld>
            <a:endParaRPr lang="nn-NO"/>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Haukdal.jpeg"/>
          <p:cNvPicPr>
            <a:picLocks noChangeAspect="1"/>
          </p:cNvPicPr>
          <p:nvPr/>
        </p:nvPicPr>
        <p:blipFill>
          <a:blip r:embed="rId2" cstate="print"/>
          <a:srcRect l="11025" t="32713" b="1738"/>
          <a:stretch>
            <a:fillRect/>
          </a:stretch>
        </p:blipFill>
        <p:spPr>
          <a:xfrm>
            <a:off x="0" y="0"/>
            <a:ext cx="9174501" cy="5088619"/>
          </a:xfrm>
          <a:prstGeom prst="rect">
            <a:avLst/>
          </a:prstGeom>
        </p:spPr>
      </p:pic>
      <p:sp>
        <p:nvSpPr>
          <p:cNvPr id="3" name="Pil ned 2"/>
          <p:cNvSpPr/>
          <p:nvPr/>
        </p:nvSpPr>
        <p:spPr>
          <a:xfrm>
            <a:off x="4283968" y="3212976"/>
            <a:ext cx="484632" cy="978408"/>
          </a:xfrm>
          <a:prstGeom prst="down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5" name="Rektangel 4"/>
          <p:cNvSpPr/>
          <p:nvPr/>
        </p:nvSpPr>
        <p:spPr>
          <a:xfrm>
            <a:off x="0" y="4293096"/>
            <a:ext cx="2915816"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6" name="Pil ned 5"/>
          <p:cNvSpPr/>
          <p:nvPr/>
        </p:nvSpPr>
        <p:spPr>
          <a:xfrm>
            <a:off x="611560" y="3356992"/>
            <a:ext cx="484632" cy="1512168"/>
          </a:xfrm>
          <a:prstGeom prst="down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7" name="TekstSylinder 6"/>
          <p:cNvSpPr txBox="1"/>
          <p:nvPr/>
        </p:nvSpPr>
        <p:spPr>
          <a:xfrm>
            <a:off x="1691680" y="5661248"/>
            <a:ext cx="1296144" cy="707886"/>
          </a:xfrm>
          <a:prstGeom prst="rect">
            <a:avLst/>
          </a:prstGeom>
          <a:noFill/>
          <a:ln>
            <a:solidFill>
              <a:schemeClr val="accent2">
                <a:lumMod val="50000"/>
              </a:schemeClr>
            </a:solidFill>
          </a:ln>
        </p:spPr>
        <p:txBody>
          <a:bodyPr wrap="square" rtlCol="0">
            <a:spAutoFit/>
          </a:bodyPr>
          <a:lstStyle/>
          <a:p>
            <a:r>
              <a:rPr lang="nn-NO" sz="4000" dirty="0" smtClean="0">
                <a:solidFill>
                  <a:schemeClr val="accent2">
                    <a:lumMod val="75000"/>
                  </a:schemeClr>
                </a:solidFill>
              </a:rPr>
              <a:t>Åker</a:t>
            </a:r>
            <a:endParaRPr lang="nn-NO" sz="4000" dirty="0">
              <a:solidFill>
                <a:schemeClr val="accent2">
                  <a:lumMod val="75000"/>
                </a:schemeClr>
              </a:solidFill>
            </a:endParaRPr>
          </a:p>
        </p:txBody>
      </p:sp>
      <p:sp>
        <p:nvSpPr>
          <p:cNvPr id="8" name="TekstSylinder 7"/>
          <p:cNvSpPr txBox="1"/>
          <p:nvPr/>
        </p:nvSpPr>
        <p:spPr>
          <a:xfrm>
            <a:off x="467544" y="5013176"/>
            <a:ext cx="2088232" cy="461665"/>
          </a:xfrm>
          <a:prstGeom prst="rect">
            <a:avLst/>
          </a:prstGeom>
          <a:noFill/>
        </p:spPr>
        <p:txBody>
          <a:bodyPr wrap="square" rtlCol="0">
            <a:spAutoFit/>
          </a:bodyPr>
          <a:lstStyle/>
          <a:p>
            <a:r>
              <a:rPr lang="nn-NO" sz="2400" dirty="0" err="1" smtClean="0">
                <a:solidFill>
                  <a:schemeClr val="accent2">
                    <a:lumMod val="75000"/>
                  </a:schemeClr>
                </a:solidFill>
              </a:rPr>
              <a:t>Hevdesig</a:t>
            </a:r>
            <a:endParaRPr lang="nn-NO" sz="2400" dirty="0">
              <a:solidFill>
                <a:schemeClr val="accent2">
                  <a:lumMod val="75000"/>
                </a:schemeClr>
              </a:solidFill>
            </a:endParaRPr>
          </a:p>
        </p:txBody>
      </p:sp>
      <p:sp>
        <p:nvSpPr>
          <p:cNvPr id="9" name="Rektangel 8"/>
          <p:cNvSpPr/>
          <p:nvPr/>
        </p:nvSpPr>
        <p:spPr>
          <a:xfrm>
            <a:off x="4067944" y="4437112"/>
            <a:ext cx="1346844" cy="461665"/>
          </a:xfrm>
          <a:prstGeom prst="rect">
            <a:avLst/>
          </a:prstGeom>
        </p:spPr>
        <p:txBody>
          <a:bodyPr wrap="none">
            <a:spAutoFit/>
          </a:bodyPr>
          <a:lstStyle/>
          <a:p>
            <a:r>
              <a:rPr lang="nn-NO" sz="2400" dirty="0" err="1" smtClean="0">
                <a:solidFill>
                  <a:schemeClr val="accent2">
                    <a:lumMod val="75000"/>
                  </a:schemeClr>
                </a:solidFill>
              </a:rPr>
              <a:t>Hevdesig</a:t>
            </a:r>
            <a:endParaRPr lang="nn-NO" sz="2400" dirty="0">
              <a:solidFill>
                <a:schemeClr val="accent2">
                  <a:lumMod val="75000"/>
                </a:schemeClr>
              </a:solidFill>
            </a:endParaRPr>
          </a:p>
        </p:txBody>
      </p:sp>
      <p:sp>
        <p:nvSpPr>
          <p:cNvPr id="10" name="TekstSylinder 9"/>
          <p:cNvSpPr txBox="1"/>
          <p:nvPr/>
        </p:nvSpPr>
        <p:spPr>
          <a:xfrm>
            <a:off x="3203848" y="5085184"/>
            <a:ext cx="5940152" cy="1569660"/>
          </a:xfrm>
          <a:prstGeom prst="rect">
            <a:avLst/>
          </a:prstGeom>
          <a:noFill/>
        </p:spPr>
        <p:txBody>
          <a:bodyPr wrap="square" rtlCol="0">
            <a:spAutoFit/>
          </a:bodyPr>
          <a:lstStyle/>
          <a:p>
            <a:r>
              <a:rPr lang="nn-NO" sz="2400" dirty="0" smtClean="0"/>
              <a:t>Når tuna ligg opplendt sikrar </a:t>
            </a:r>
            <a:r>
              <a:rPr lang="nn-NO" sz="2400" b="1" i="1" dirty="0" smtClean="0"/>
              <a:t>hevdesigen</a:t>
            </a:r>
            <a:r>
              <a:rPr lang="nn-NO" sz="2400" dirty="0" smtClean="0"/>
              <a:t> for næringstilgang til åkrane. Åkeren gav </a:t>
            </a:r>
            <a:r>
              <a:rPr lang="nn-NO" sz="2400" b="1" i="1" dirty="0" smtClean="0"/>
              <a:t>grjon</a:t>
            </a:r>
            <a:r>
              <a:rPr lang="nn-NO" sz="2400" dirty="0" smtClean="0"/>
              <a:t> (</a:t>
            </a:r>
            <a:r>
              <a:rPr lang="nn-NO" sz="2400" b="1" i="1" dirty="0" smtClean="0"/>
              <a:t>grøn</a:t>
            </a:r>
            <a:r>
              <a:rPr lang="nn-NO" sz="2400" dirty="0" smtClean="0"/>
              <a:t>), korn av ymses slags. Enga og beitet gav mjølk.  Mjøl og mjølk var det vi levde av.</a:t>
            </a:r>
            <a:endParaRPr lang="nn-NO" sz="2400" dirty="0"/>
          </a:p>
        </p:txBody>
      </p:sp>
      <p:sp>
        <p:nvSpPr>
          <p:cNvPr id="11" name="Plassholder for lysbildenummer 10"/>
          <p:cNvSpPr>
            <a:spLocks noGrp="1"/>
          </p:cNvSpPr>
          <p:nvPr>
            <p:ph type="sldNum" sz="quarter" idx="12"/>
          </p:nvPr>
        </p:nvSpPr>
        <p:spPr/>
        <p:txBody>
          <a:bodyPr/>
          <a:lstStyle/>
          <a:p>
            <a:fld id="{B12784B6-4636-49A5-9E65-61AC19ECFD66}" type="slidenum">
              <a:rPr lang="nn-NO" smtClean="0"/>
              <a:pPr/>
              <a:t>20</a:t>
            </a:fld>
            <a:endParaRPr lang="nn-NO"/>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Bilde 1" descr="Kjervikades2008 001.jpg"/>
          <p:cNvPicPr>
            <a:picLocks noChangeAspect="1"/>
          </p:cNvPicPr>
          <p:nvPr/>
        </p:nvPicPr>
        <p:blipFill>
          <a:blip r:embed="rId2" cstate="print"/>
          <a:srcRect l="5016" t="5952" b="10715"/>
          <a:stretch>
            <a:fillRect/>
          </a:stretch>
        </p:blipFill>
        <p:spPr bwMode="auto">
          <a:xfrm>
            <a:off x="520663" y="1"/>
            <a:ext cx="8102674" cy="4726560"/>
          </a:xfrm>
          <a:prstGeom prst="rect">
            <a:avLst/>
          </a:prstGeom>
          <a:noFill/>
          <a:ln w="9525">
            <a:noFill/>
            <a:miter lim="800000"/>
            <a:headEnd/>
            <a:tailEnd/>
          </a:ln>
        </p:spPr>
      </p:pic>
      <p:sp>
        <p:nvSpPr>
          <p:cNvPr id="4" name="TekstSylinder 3"/>
          <p:cNvSpPr txBox="1"/>
          <p:nvPr/>
        </p:nvSpPr>
        <p:spPr>
          <a:xfrm>
            <a:off x="0" y="4725144"/>
            <a:ext cx="9144000" cy="2800767"/>
          </a:xfrm>
          <a:prstGeom prst="rect">
            <a:avLst/>
          </a:prstGeom>
          <a:noFill/>
        </p:spPr>
        <p:txBody>
          <a:bodyPr wrap="square">
            <a:spAutoFit/>
          </a:bodyPr>
          <a:lstStyle/>
          <a:p>
            <a:pPr fontAlgn="auto">
              <a:spcBef>
                <a:spcPts val="0"/>
              </a:spcBef>
              <a:spcAft>
                <a:spcPts val="0"/>
              </a:spcAft>
              <a:defRPr/>
            </a:pPr>
            <a:r>
              <a:rPr lang="nn-NO" sz="2400" dirty="0">
                <a:solidFill>
                  <a:schemeClr val="accent2">
                    <a:lumMod val="50000"/>
                  </a:schemeClr>
                </a:solidFill>
                <a:latin typeface="Times New Roman" pitchFamily="18" charset="0"/>
                <a:cs typeface="Times New Roman" pitchFamily="18" charset="0"/>
              </a:rPr>
              <a:t>Eit viktig drag ved våre gamle uthus er dette at dei er </a:t>
            </a:r>
            <a:r>
              <a:rPr lang="nn-NO" sz="2800" b="1" i="1" dirty="0">
                <a:solidFill>
                  <a:schemeClr val="accent2">
                    <a:lumMod val="50000"/>
                  </a:schemeClr>
                </a:solidFill>
                <a:latin typeface="Times New Roman" pitchFamily="18" charset="0"/>
                <a:cs typeface="Times New Roman" pitchFamily="18" charset="0"/>
              </a:rPr>
              <a:t>bygde inn i lendet</a:t>
            </a:r>
            <a:r>
              <a:rPr lang="nn-NO" sz="2400" dirty="0">
                <a:solidFill>
                  <a:schemeClr val="accent2">
                    <a:lumMod val="50000"/>
                  </a:schemeClr>
                </a:solidFill>
                <a:latin typeface="Times New Roman" pitchFamily="18" charset="0"/>
                <a:cs typeface="Times New Roman" pitchFamily="18" charset="0"/>
              </a:rPr>
              <a:t>.  Tømmermennene tenkte ikkje opp frå ei planert </a:t>
            </a:r>
            <a:r>
              <a:rPr lang="nn-NO" sz="2400" dirty="0" smtClean="0">
                <a:solidFill>
                  <a:schemeClr val="accent2">
                    <a:lumMod val="50000"/>
                  </a:schemeClr>
                </a:solidFill>
                <a:latin typeface="Times New Roman" pitchFamily="18" charset="0"/>
                <a:cs typeface="Times New Roman" pitchFamily="18" charset="0"/>
              </a:rPr>
              <a:t>flate.  Dei </a:t>
            </a:r>
            <a:r>
              <a:rPr lang="nn-NO" sz="2400" dirty="0">
                <a:solidFill>
                  <a:schemeClr val="accent2">
                    <a:lumMod val="50000"/>
                  </a:schemeClr>
                </a:solidFill>
                <a:latin typeface="Times New Roman" pitchFamily="18" charset="0"/>
                <a:cs typeface="Times New Roman" pitchFamily="18" charset="0"/>
              </a:rPr>
              <a:t>tenkte romleg og romleg vart det</a:t>
            </a:r>
            <a:r>
              <a:rPr lang="nn-NO" sz="2400" dirty="0" smtClean="0">
                <a:solidFill>
                  <a:schemeClr val="accent2">
                    <a:lumMod val="50000"/>
                  </a:schemeClr>
                </a:solidFill>
                <a:latin typeface="Times New Roman" pitchFamily="18" charset="0"/>
                <a:cs typeface="Times New Roman" pitchFamily="18" charset="0"/>
              </a:rPr>
              <a:t>. Mange omsyn: Vind, regn, snø korleis huset fylte ut i høve det samla tunet, korleis plassen passa til prosessar, teknologi, tilgjenge o s b.</a:t>
            </a:r>
          </a:p>
          <a:p>
            <a:pPr fontAlgn="auto">
              <a:spcBef>
                <a:spcPts val="0"/>
              </a:spcBef>
              <a:spcAft>
                <a:spcPts val="0"/>
              </a:spcAft>
              <a:defRPr/>
            </a:pPr>
            <a:endParaRPr lang="nn-NO" sz="2400" dirty="0" smtClean="0">
              <a:solidFill>
                <a:schemeClr val="accent2">
                  <a:lumMod val="50000"/>
                </a:schemeClr>
              </a:solidFill>
              <a:latin typeface="Times New Roman" pitchFamily="18" charset="0"/>
              <a:cs typeface="Times New Roman" pitchFamily="18" charset="0"/>
            </a:endParaRPr>
          </a:p>
          <a:p>
            <a:pPr fontAlgn="auto">
              <a:spcBef>
                <a:spcPts val="0"/>
              </a:spcBef>
              <a:spcAft>
                <a:spcPts val="0"/>
              </a:spcAft>
              <a:defRPr/>
            </a:pPr>
            <a:endParaRPr lang="nn-NO" sz="2400" dirty="0">
              <a:solidFill>
                <a:schemeClr val="accent2">
                  <a:lumMod val="50000"/>
                </a:schemeClr>
              </a:solidFill>
              <a:latin typeface="+mn-lt"/>
              <a:cs typeface="+mn-cs"/>
            </a:endParaRPr>
          </a:p>
        </p:txBody>
      </p:sp>
      <p:sp>
        <p:nvSpPr>
          <p:cNvPr id="5" name="Plassholder for lysbildenummer 4"/>
          <p:cNvSpPr>
            <a:spLocks noGrp="1"/>
          </p:cNvSpPr>
          <p:nvPr>
            <p:ph type="sldNum" sz="quarter" idx="12"/>
          </p:nvPr>
        </p:nvSpPr>
        <p:spPr/>
        <p:txBody>
          <a:bodyPr/>
          <a:lstStyle/>
          <a:p>
            <a:fld id="{B12784B6-4636-49A5-9E65-61AC19ECFD66}" type="slidenum">
              <a:rPr lang="nn-NO" smtClean="0"/>
              <a:pPr/>
              <a:t>21</a:t>
            </a:fld>
            <a:endParaRPr lang="nn-NO"/>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n\Documents\My Stationery\Bøker\Laft 2022\Laft\Band 2\Fig. band 2\262px-C07285_njalla.jpg"/>
          <p:cNvPicPr>
            <a:picLocks noChangeAspect="1" noChangeArrowheads="1"/>
          </p:cNvPicPr>
          <p:nvPr/>
        </p:nvPicPr>
        <p:blipFill>
          <a:blip r:embed="rId2" cstate="print"/>
          <a:srcRect t="26700" b="16441"/>
          <a:stretch>
            <a:fillRect/>
          </a:stretch>
        </p:blipFill>
        <p:spPr bwMode="auto">
          <a:xfrm>
            <a:off x="47649" y="0"/>
            <a:ext cx="9048703" cy="6858000"/>
          </a:xfrm>
          <a:prstGeom prst="rect">
            <a:avLst/>
          </a:prstGeom>
          <a:noFill/>
        </p:spPr>
      </p:pic>
      <p:sp>
        <p:nvSpPr>
          <p:cNvPr id="3" name="TekstSylinder 2"/>
          <p:cNvSpPr txBox="1"/>
          <p:nvPr/>
        </p:nvSpPr>
        <p:spPr>
          <a:xfrm>
            <a:off x="0" y="1556792"/>
            <a:ext cx="3528392" cy="3539430"/>
          </a:xfrm>
          <a:prstGeom prst="rect">
            <a:avLst/>
          </a:prstGeom>
          <a:noFill/>
        </p:spPr>
        <p:txBody>
          <a:bodyPr wrap="square" rtlCol="0">
            <a:spAutoFit/>
          </a:bodyPr>
          <a:lstStyle/>
          <a:p>
            <a:r>
              <a:rPr lang="nn-NO" sz="2800" b="1" i="1" dirty="0" smtClean="0">
                <a:solidFill>
                  <a:srgbClr val="FFFF00"/>
                </a:solidFill>
              </a:rPr>
              <a:t>Dette er ein </a:t>
            </a:r>
            <a:r>
              <a:rPr lang="nn-NO" sz="2800" b="1" i="1" dirty="0" err="1" smtClean="0">
                <a:solidFill>
                  <a:srgbClr val="FFFF00"/>
                </a:solidFill>
              </a:rPr>
              <a:t>njalla</a:t>
            </a:r>
            <a:r>
              <a:rPr lang="nn-NO" sz="2800" b="1" i="1" dirty="0" smtClean="0">
                <a:solidFill>
                  <a:srgbClr val="FFFF00"/>
                </a:solidFill>
              </a:rPr>
              <a:t>,  stabbur på ein stabbe.  Å bygge slik er ein skikk vi har hatt felles med Sverige, Finland, Russland, Alaska og Canada, kanskje i meir enn 4000 år.</a:t>
            </a:r>
            <a:endParaRPr lang="nn-NO" sz="2800" b="1" i="1" dirty="0">
              <a:solidFill>
                <a:srgbClr val="FFFF00"/>
              </a:solidFill>
            </a:endParaRPr>
          </a:p>
        </p:txBody>
      </p:sp>
      <p:sp>
        <p:nvSpPr>
          <p:cNvPr id="4" name="TekstSylinder 3"/>
          <p:cNvSpPr txBox="1"/>
          <p:nvPr/>
        </p:nvSpPr>
        <p:spPr>
          <a:xfrm>
            <a:off x="3995936" y="5445224"/>
            <a:ext cx="5040560" cy="738664"/>
          </a:xfrm>
          <a:prstGeom prst="rect">
            <a:avLst/>
          </a:prstGeom>
          <a:noFill/>
        </p:spPr>
        <p:txBody>
          <a:bodyPr wrap="square" rtlCol="0">
            <a:spAutoFit/>
          </a:bodyPr>
          <a:lstStyle/>
          <a:p>
            <a:pPr fontAlgn="auto">
              <a:spcBef>
                <a:spcPts val="0"/>
              </a:spcBef>
              <a:spcAft>
                <a:spcPts val="0"/>
              </a:spcAft>
              <a:defRPr/>
            </a:pPr>
            <a:endParaRPr lang="nn-NO" sz="1400" dirty="0" smtClean="0">
              <a:solidFill>
                <a:schemeClr val="accent2">
                  <a:lumMod val="50000"/>
                </a:schemeClr>
              </a:solidFill>
              <a:latin typeface="Times New Roman" pitchFamily="18" charset="0"/>
              <a:cs typeface="Times New Roman" pitchFamily="18" charset="0"/>
            </a:endParaRPr>
          </a:p>
          <a:p>
            <a:pPr fontAlgn="auto">
              <a:spcBef>
                <a:spcPts val="0"/>
              </a:spcBef>
              <a:spcAft>
                <a:spcPts val="0"/>
              </a:spcAft>
              <a:defRPr/>
            </a:pPr>
            <a:r>
              <a:rPr lang="nn-NO" sz="2800" b="1" i="1" dirty="0" smtClean="0">
                <a:solidFill>
                  <a:schemeClr val="bg1"/>
                </a:solidFill>
                <a:latin typeface="Times New Roman" pitchFamily="18" charset="0"/>
                <a:cs typeface="Times New Roman" pitchFamily="18" charset="0"/>
              </a:rPr>
              <a:t>Vi skal over til historie</a:t>
            </a:r>
            <a:r>
              <a:rPr lang="nn-NO" sz="1400" dirty="0" smtClean="0">
                <a:solidFill>
                  <a:schemeClr val="accent2">
                    <a:lumMod val="50000"/>
                  </a:schemeClr>
                </a:solidFill>
                <a:latin typeface="Times New Roman" pitchFamily="18" charset="0"/>
                <a:cs typeface="Times New Roman" pitchFamily="18" charset="0"/>
              </a:rPr>
              <a:t>:</a:t>
            </a:r>
            <a:endParaRPr lang="nn-NO" sz="1400" dirty="0">
              <a:solidFill>
                <a:schemeClr val="accent2">
                  <a:lumMod val="50000"/>
                </a:schemeClr>
              </a:solidFill>
            </a:endParaRPr>
          </a:p>
        </p:txBody>
      </p:sp>
      <p:sp>
        <p:nvSpPr>
          <p:cNvPr id="5" name="Plassholder for lysbildenummer 4"/>
          <p:cNvSpPr>
            <a:spLocks noGrp="1"/>
          </p:cNvSpPr>
          <p:nvPr>
            <p:ph type="sldNum" sz="quarter" idx="12"/>
          </p:nvPr>
        </p:nvSpPr>
        <p:spPr/>
        <p:txBody>
          <a:bodyPr/>
          <a:lstStyle/>
          <a:p>
            <a:fld id="{B12784B6-4636-49A5-9E65-61AC19ECFD66}" type="slidenum">
              <a:rPr lang="nn-NO" smtClean="0"/>
              <a:pPr/>
              <a:t>22</a:t>
            </a:fld>
            <a:endParaRPr lang="nn-NO"/>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img856.jpg"/>
          <p:cNvPicPr>
            <a:picLocks noChangeAspect="1"/>
          </p:cNvPicPr>
          <p:nvPr/>
        </p:nvPicPr>
        <p:blipFill>
          <a:blip r:embed="rId2" cstate="print"/>
          <a:srcRect l="8122" t="7211" r="8214" b="9379"/>
          <a:stretch>
            <a:fillRect/>
          </a:stretch>
        </p:blipFill>
        <p:spPr>
          <a:xfrm>
            <a:off x="0" y="0"/>
            <a:ext cx="9144000" cy="5589240"/>
          </a:xfrm>
          <a:prstGeom prst="rect">
            <a:avLst/>
          </a:prstGeom>
        </p:spPr>
      </p:pic>
      <p:sp>
        <p:nvSpPr>
          <p:cNvPr id="4" name="TekstSylinder 3"/>
          <p:cNvSpPr txBox="1"/>
          <p:nvPr/>
        </p:nvSpPr>
        <p:spPr>
          <a:xfrm>
            <a:off x="0" y="5589240"/>
            <a:ext cx="9144000" cy="1261884"/>
          </a:xfrm>
          <a:prstGeom prst="rect">
            <a:avLst/>
          </a:prstGeom>
          <a:noFill/>
        </p:spPr>
        <p:txBody>
          <a:bodyPr wrap="square" rtlCol="0">
            <a:spAutoFit/>
          </a:bodyPr>
          <a:lstStyle/>
          <a:p>
            <a:r>
              <a:rPr lang="nn-NO" sz="2400" dirty="0" smtClean="0"/>
              <a:t>Mange av dei eldste husa er stabbur.  Det er ikkje så rart. Der vart </a:t>
            </a:r>
            <a:r>
              <a:rPr lang="nn-NO" sz="2800" b="1" i="1" dirty="0" smtClean="0"/>
              <a:t>maten</a:t>
            </a:r>
            <a:r>
              <a:rPr lang="nn-NO" sz="2400" dirty="0" smtClean="0"/>
              <a:t> lagra.  Der var det </a:t>
            </a:r>
            <a:r>
              <a:rPr lang="nn-NO" sz="2800" b="1" i="1" dirty="0" smtClean="0"/>
              <a:t>kisteklede</a:t>
            </a:r>
            <a:r>
              <a:rPr lang="nn-NO" sz="2400" dirty="0" smtClean="0"/>
              <a:t>. Der sov </a:t>
            </a:r>
            <a:r>
              <a:rPr lang="nn-NO" sz="2800" b="1" i="1" dirty="0" smtClean="0"/>
              <a:t>gifteferdige </a:t>
            </a:r>
            <a:r>
              <a:rPr lang="nn-NO" sz="2800" b="1" i="1" dirty="0" err="1" smtClean="0"/>
              <a:t>døtre</a:t>
            </a:r>
            <a:r>
              <a:rPr lang="nn-NO" sz="2400" dirty="0" smtClean="0"/>
              <a:t>.  Dei skulle syte for ny slekt. </a:t>
            </a:r>
            <a:endParaRPr lang="nn-NO" sz="2400" dirty="0"/>
          </a:p>
        </p:txBody>
      </p:sp>
      <p:sp>
        <p:nvSpPr>
          <p:cNvPr id="5" name="Plassholder for lysbildenummer 4"/>
          <p:cNvSpPr>
            <a:spLocks noGrp="1"/>
          </p:cNvSpPr>
          <p:nvPr>
            <p:ph type="sldNum" sz="quarter" idx="12"/>
          </p:nvPr>
        </p:nvSpPr>
        <p:spPr/>
        <p:txBody>
          <a:bodyPr/>
          <a:lstStyle/>
          <a:p>
            <a:fld id="{B12784B6-4636-49A5-9E65-61AC19ECFD66}" type="slidenum">
              <a:rPr lang="nn-NO" smtClean="0"/>
              <a:pPr/>
              <a:t>23</a:t>
            </a:fld>
            <a:endParaRPr lang="nn-NO"/>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220072" y="116632"/>
            <a:ext cx="3923928" cy="6617196"/>
          </a:xfrm>
          <a:prstGeom prst="rect">
            <a:avLst/>
          </a:prstGeom>
          <a:noFill/>
        </p:spPr>
        <p:txBody>
          <a:bodyPr wrap="square" rtlCol="0">
            <a:spAutoFit/>
          </a:bodyPr>
          <a:lstStyle/>
          <a:p>
            <a:r>
              <a:rPr lang="nn-NO" sz="2800" b="1" i="1" dirty="0" smtClean="0"/>
              <a:t>Seinaste kornbandet </a:t>
            </a:r>
          </a:p>
          <a:p>
            <a:r>
              <a:rPr lang="nn-NO" sz="2400" dirty="0" smtClean="0"/>
              <a:t>Det var </a:t>
            </a:r>
            <a:r>
              <a:rPr lang="nn-NO" sz="2800" b="1" i="1" dirty="0" err="1" smtClean="0"/>
              <a:t>kornhårrån</a:t>
            </a:r>
            <a:r>
              <a:rPr lang="nn-NO" sz="2800" b="1" i="1" dirty="0" smtClean="0"/>
              <a:t>. </a:t>
            </a:r>
            <a:r>
              <a:rPr lang="nn-NO" sz="2400" dirty="0" smtClean="0"/>
              <a:t>Den skulle </a:t>
            </a:r>
            <a:r>
              <a:rPr lang="nn-NO" sz="2800" b="1" i="1" dirty="0" smtClean="0"/>
              <a:t>jagast</a:t>
            </a:r>
            <a:r>
              <a:rPr lang="nn-NO" sz="2400" dirty="0" smtClean="0"/>
              <a:t>.  </a:t>
            </a:r>
          </a:p>
          <a:p>
            <a:endParaRPr lang="nn-NO" sz="2400" dirty="0" smtClean="0"/>
          </a:p>
          <a:p>
            <a:r>
              <a:rPr lang="nn-NO" sz="2400" dirty="0" smtClean="0"/>
              <a:t>Det var gjerne ei </a:t>
            </a:r>
            <a:r>
              <a:rPr lang="nn-NO" sz="2400" dirty="0" err="1" smtClean="0"/>
              <a:t>ung-gjente</a:t>
            </a:r>
            <a:r>
              <a:rPr lang="nn-NO" sz="2400" dirty="0" smtClean="0"/>
              <a:t> som skulle stå for den jakta, og når </a:t>
            </a:r>
            <a:r>
              <a:rPr lang="nn-NO" sz="2800" b="1" i="1" dirty="0" err="1" smtClean="0"/>
              <a:t>hårran</a:t>
            </a:r>
            <a:r>
              <a:rPr lang="nn-NO" sz="2400" dirty="0" smtClean="0"/>
              <a:t>  var fanga skulle ho bera bandet til buret.  Der skulle det hengast opp på framsida.</a:t>
            </a:r>
          </a:p>
          <a:p>
            <a:endParaRPr lang="nn-NO" sz="2400" dirty="0" smtClean="0"/>
          </a:p>
          <a:p>
            <a:r>
              <a:rPr lang="nn-NO" sz="2800" b="1" i="1" dirty="0" smtClean="0"/>
              <a:t>Korn er spire for nytt liv</a:t>
            </a:r>
            <a:r>
              <a:rPr lang="nn-NO" sz="2400" dirty="0" smtClean="0"/>
              <a:t>.  </a:t>
            </a:r>
          </a:p>
          <a:p>
            <a:endParaRPr lang="nn-NO" sz="2400" dirty="0" smtClean="0"/>
          </a:p>
          <a:p>
            <a:r>
              <a:rPr lang="nn-NO" sz="2400" dirty="0" smtClean="0"/>
              <a:t>Å henge opp kornband ved inngangen til jula er truleg dei siste restane av denne symboltunge skikken.</a:t>
            </a:r>
            <a:endParaRPr lang="nn-NO" sz="2800" b="1" i="1" dirty="0"/>
          </a:p>
        </p:txBody>
      </p:sp>
      <p:sp>
        <p:nvSpPr>
          <p:cNvPr id="75778" name="AutoShape 2" descr="Husk småfuglene når det blir kaldt | Huseier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n-NO"/>
          </a:p>
        </p:txBody>
      </p:sp>
      <p:sp>
        <p:nvSpPr>
          <p:cNvPr id="75780" name="AutoShape 4" descr="Husk småfuglene når det blir kaldt | Huseier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n-NO"/>
          </a:p>
        </p:txBody>
      </p:sp>
      <p:pic>
        <p:nvPicPr>
          <p:cNvPr id="75782" name="Picture 6" descr="Se kildebildet"/>
          <p:cNvPicPr>
            <a:picLocks noChangeAspect="1" noChangeArrowheads="1"/>
          </p:cNvPicPr>
          <p:nvPr/>
        </p:nvPicPr>
        <p:blipFill>
          <a:blip r:embed="rId2" cstate="print"/>
          <a:srcRect t="6249" r="31800" b="10101"/>
          <a:stretch>
            <a:fillRect/>
          </a:stretch>
        </p:blipFill>
        <p:spPr bwMode="auto">
          <a:xfrm>
            <a:off x="0" y="0"/>
            <a:ext cx="5123124" cy="6858000"/>
          </a:xfrm>
          <a:prstGeom prst="rect">
            <a:avLst/>
          </a:prstGeom>
          <a:noFill/>
        </p:spPr>
      </p:pic>
      <p:sp>
        <p:nvSpPr>
          <p:cNvPr id="6" name="Plassholder for lysbildenummer 5"/>
          <p:cNvSpPr>
            <a:spLocks noGrp="1"/>
          </p:cNvSpPr>
          <p:nvPr>
            <p:ph type="sldNum" sz="quarter" idx="12"/>
          </p:nvPr>
        </p:nvSpPr>
        <p:spPr/>
        <p:txBody>
          <a:bodyPr/>
          <a:lstStyle/>
          <a:p>
            <a:fld id="{B12784B6-4636-49A5-9E65-61AC19ECFD66}" type="slidenum">
              <a:rPr lang="nn-NO" smtClean="0"/>
              <a:pPr/>
              <a:t>24</a:t>
            </a:fld>
            <a:endParaRPr lang="nn-NO"/>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DSC_0123.JPG"/>
          <p:cNvPicPr>
            <a:picLocks noChangeAspect="1"/>
          </p:cNvPicPr>
          <p:nvPr/>
        </p:nvPicPr>
        <p:blipFill>
          <a:blip r:embed="rId2" cstate="print"/>
          <a:srcRect l="22768" t="21081" r="8294"/>
          <a:stretch>
            <a:fillRect/>
          </a:stretch>
        </p:blipFill>
        <p:spPr>
          <a:xfrm rot="16200000">
            <a:off x="-818963" y="818964"/>
            <a:ext cx="6858000" cy="5220073"/>
          </a:xfrm>
          <a:prstGeom prst="rect">
            <a:avLst/>
          </a:prstGeom>
        </p:spPr>
      </p:pic>
      <p:sp>
        <p:nvSpPr>
          <p:cNvPr id="3" name="TekstSylinder 2"/>
          <p:cNvSpPr txBox="1"/>
          <p:nvPr/>
        </p:nvSpPr>
        <p:spPr>
          <a:xfrm>
            <a:off x="5292080" y="0"/>
            <a:ext cx="3851920" cy="6801862"/>
          </a:xfrm>
          <a:prstGeom prst="rect">
            <a:avLst/>
          </a:prstGeom>
          <a:noFill/>
        </p:spPr>
        <p:txBody>
          <a:bodyPr wrap="square" rtlCol="0">
            <a:spAutoFit/>
          </a:bodyPr>
          <a:lstStyle/>
          <a:p>
            <a:r>
              <a:rPr lang="nn-NO" sz="2400" dirty="0" smtClean="0"/>
              <a:t>Denne slags skurden ser vi mykje av i dei gamle lofta. Det er mønster med namn.  Det heiter </a:t>
            </a:r>
            <a:r>
              <a:rPr lang="nn-NO" sz="2800" b="1" i="1" dirty="0" smtClean="0"/>
              <a:t>lykkjeskurd.</a:t>
            </a:r>
          </a:p>
          <a:p>
            <a:r>
              <a:rPr lang="nn-NO" sz="2400" dirty="0" smtClean="0"/>
              <a:t>Det er lykkje, i lykkje, i lykkje. Lykkjene er lett vegetabilske, men det er liten grunn til å tru at det ikkje er symbolikk.</a:t>
            </a:r>
          </a:p>
          <a:p>
            <a:endParaRPr lang="nn-NO" sz="2400" dirty="0" smtClean="0"/>
          </a:p>
          <a:p>
            <a:r>
              <a:rPr lang="nn-NO" sz="2400" dirty="0" smtClean="0"/>
              <a:t>Kva er meininga? Kva er det lykkjene eller ormane skal minne oss om? Er det kroppar tredde i einannan?  Livstreet som vi er ein del av? Livberging og fruktbart liv?.</a:t>
            </a:r>
          </a:p>
          <a:p>
            <a:endParaRPr lang="nn-NO" sz="2000" dirty="0" smtClean="0"/>
          </a:p>
          <a:p>
            <a:r>
              <a:rPr lang="nn-NO" sz="2800" b="1" i="1" dirty="0" smtClean="0"/>
              <a:t>Slekters gang ?</a:t>
            </a:r>
          </a:p>
        </p:txBody>
      </p:sp>
      <p:sp>
        <p:nvSpPr>
          <p:cNvPr id="4" name="Plassholder for lysbildenummer 3"/>
          <p:cNvSpPr>
            <a:spLocks noGrp="1"/>
          </p:cNvSpPr>
          <p:nvPr>
            <p:ph type="sldNum" sz="quarter" idx="12"/>
          </p:nvPr>
        </p:nvSpPr>
        <p:spPr/>
        <p:txBody>
          <a:bodyPr/>
          <a:lstStyle/>
          <a:p>
            <a:fld id="{B12784B6-4636-49A5-9E65-61AC19ECFD66}" type="slidenum">
              <a:rPr lang="nn-NO" smtClean="0"/>
              <a:pPr/>
              <a:t>25</a:t>
            </a:fld>
            <a:endParaRPr lang="nn-NO"/>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n\Documents\My Stationery\Bøker\Laft 2022\Laft\Fig i boka\Kapittel 5\Fig. 5.1. .bmp"/>
          <p:cNvPicPr>
            <a:picLocks noChangeAspect="1" noChangeArrowheads="1"/>
          </p:cNvPicPr>
          <p:nvPr/>
        </p:nvPicPr>
        <p:blipFill>
          <a:blip r:embed="rId2" cstate="print"/>
          <a:srcRect t="3866" b="6409"/>
          <a:stretch>
            <a:fillRect/>
          </a:stretch>
        </p:blipFill>
        <p:spPr bwMode="auto">
          <a:xfrm>
            <a:off x="0" y="-58637"/>
            <a:ext cx="9144000" cy="6916637"/>
          </a:xfrm>
          <a:prstGeom prst="rect">
            <a:avLst/>
          </a:prstGeom>
          <a:noFill/>
        </p:spPr>
      </p:pic>
      <p:sp>
        <p:nvSpPr>
          <p:cNvPr id="3" name="TekstSylinder 2"/>
          <p:cNvSpPr txBox="1"/>
          <p:nvPr/>
        </p:nvSpPr>
        <p:spPr>
          <a:xfrm>
            <a:off x="0" y="188640"/>
            <a:ext cx="2411760" cy="2308324"/>
          </a:xfrm>
          <a:prstGeom prst="rect">
            <a:avLst/>
          </a:prstGeom>
          <a:noFill/>
        </p:spPr>
        <p:txBody>
          <a:bodyPr wrap="square" rtlCol="0">
            <a:spAutoFit/>
          </a:bodyPr>
          <a:lstStyle/>
          <a:p>
            <a:r>
              <a:rPr lang="nn-NO" sz="2400" dirty="0" smtClean="0"/>
              <a:t>Denne brønnen vart lafta for 7000 år sidan, og med eit laft som framleis er mykje bruka i Trøndelag</a:t>
            </a:r>
            <a:endParaRPr lang="nn-NO" sz="2400" dirty="0"/>
          </a:p>
        </p:txBody>
      </p:sp>
      <p:sp>
        <p:nvSpPr>
          <p:cNvPr id="4" name="TekstSylinder 3"/>
          <p:cNvSpPr txBox="1"/>
          <p:nvPr/>
        </p:nvSpPr>
        <p:spPr>
          <a:xfrm>
            <a:off x="0" y="4797152"/>
            <a:ext cx="4355976" cy="954107"/>
          </a:xfrm>
          <a:prstGeom prst="rect">
            <a:avLst/>
          </a:prstGeom>
          <a:noFill/>
        </p:spPr>
        <p:txBody>
          <a:bodyPr wrap="square" rtlCol="0">
            <a:spAutoFit/>
          </a:bodyPr>
          <a:lstStyle/>
          <a:p>
            <a:r>
              <a:rPr lang="nn-NO" sz="2800" b="1" smtClean="0">
                <a:solidFill>
                  <a:schemeClr val="bg1"/>
                </a:solidFill>
              </a:rPr>
              <a:t>Vi  </a:t>
            </a:r>
            <a:r>
              <a:rPr lang="nn-NO" sz="2800" b="1" dirty="0" smtClean="0">
                <a:solidFill>
                  <a:schemeClr val="bg1"/>
                </a:solidFill>
              </a:rPr>
              <a:t>veit ikkje når det å lafte starta</a:t>
            </a:r>
            <a:r>
              <a:rPr lang="nn-NO" sz="2400" dirty="0" smtClean="0">
                <a:solidFill>
                  <a:schemeClr val="bg1"/>
                </a:solidFill>
              </a:rPr>
              <a:t>..</a:t>
            </a:r>
            <a:r>
              <a:rPr lang="nn-NO" sz="2800" b="1" dirty="0" smtClean="0">
                <a:solidFill>
                  <a:schemeClr val="bg1"/>
                </a:solidFill>
              </a:rPr>
              <a:t> Det er lenge sidan. </a:t>
            </a:r>
            <a:endParaRPr lang="nn-NO" sz="2800" b="1" dirty="0">
              <a:solidFill>
                <a:schemeClr val="bg1"/>
              </a:solidFill>
            </a:endParaRPr>
          </a:p>
        </p:txBody>
      </p:sp>
      <p:sp>
        <p:nvSpPr>
          <p:cNvPr id="5" name="Plassholder for lysbildenummer 4"/>
          <p:cNvSpPr>
            <a:spLocks noGrp="1"/>
          </p:cNvSpPr>
          <p:nvPr>
            <p:ph type="sldNum" sz="quarter" idx="12"/>
          </p:nvPr>
        </p:nvSpPr>
        <p:spPr/>
        <p:txBody>
          <a:bodyPr/>
          <a:lstStyle/>
          <a:p>
            <a:fld id="{B12784B6-4636-49A5-9E65-61AC19ECFD66}" type="slidenum">
              <a:rPr lang="nn-NO" smtClean="0"/>
              <a:pPr/>
              <a:t>26</a:t>
            </a:fld>
            <a:endParaRPr lang="nn-NO"/>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n\Documents\My Stationery\Bøker\Laft 2022\Laft\Fig i boka\Kapittel 5\Fig. 5.5..bmp"/>
          <p:cNvPicPr>
            <a:picLocks noChangeAspect="1" noChangeArrowheads="1"/>
          </p:cNvPicPr>
          <p:nvPr/>
        </p:nvPicPr>
        <p:blipFill>
          <a:blip r:embed="rId2" cstate="print"/>
          <a:srcRect r="12644" b="13266"/>
          <a:stretch>
            <a:fillRect/>
          </a:stretch>
        </p:blipFill>
        <p:spPr bwMode="auto">
          <a:xfrm>
            <a:off x="0" y="0"/>
            <a:ext cx="2880320" cy="2664296"/>
          </a:xfrm>
          <a:prstGeom prst="rect">
            <a:avLst/>
          </a:prstGeom>
          <a:noFill/>
        </p:spPr>
      </p:pic>
      <p:pic>
        <p:nvPicPr>
          <p:cNvPr id="3075" name="Picture 3" descr="C:\Users\Jon\Documents\My Stationery\Bøker\Laft 2022\Laft\Fig i boka\Kapittel 5\Fig. 5.11. .bmp"/>
          <p:cNvPicPr>
            <a:picLocks noChangeAspect="1" noChangeArrowheads="1"/>
          </p:cNvPicPr>
          <p:nvPr/>
        </p:nvPicPr>
        <p:blipFill>
          <a:blip r:embed="rId3" cstate="print"/>
          <a:srcRect l="6342" t="4349" r="7474" b="8666"/>
          <a:stretch>
            <a:fillRect/>
          </a:stretch>
        </p:blipFill>
        <p:spPr bwMode="auto">
          <a:xfrm>
            <a:off x="3203848" y="0"/>
            <a:ext cx="4112829" cy="2880320"/>
          </a:xfrm>
          <a:prstGeom prst="rect">
            <a:avLst/>
          </a:prstGeom>
          <a:noFill/>
        </p:spPr>
      </p:pic>
      <p:pic>
        <p:nvPicPr>
          <p:cNvPr id="3076" name="Picture 4" descr="C:\Users\Jon\Documents\My Stationery\Bøker\Laft 2022\Laft\Fig i boka\Kapittel 5\Fig. 5.16. .jpg"/>
          <p:cNvPicPr>
            <a:picLocks noChangeAspect="1" noChangeArrowheads="1"/>
          </p:cNvPicPr>
          <p:nvPr/>
        </p:nvPicPr>
        <p:blipFill>
          <a:blip r:embed="rId4" cstate="print"/>
          <a:srcRect l="1724" r="46542"/>
          <a:stretch>
            <a:fillRect/>
          </a:stretch>
        </p:blipFill>
        <p:spPr bwMode="auto">
          <a:xfrm>
            <a:off x="6983760" y="4221088"/>
            <a:ext cx="1929448" cy="2636912"/>
          </a:xfrm>
          <a:prstGeom prst="rect">
            <a:avLst/>
          </a:prstGeom>
          <a:noFill/>
        </p:spPr>
      </p:pic>
      <p:pic>
        <p:nvPicPr>
          <p:cNvPr id="3077" name="Picture 5" descr="C:\Users\Jon\Documents\My Stationery\Bøker\Laft 2022\Laft\Fig i boka\Kapittel 5\Fig.5.21..jpg"/>
          <p:cNvPicPr>
            <a:picLocks noChangeAspect="1" noChangeArrowheads="1"/>
          </p:cNvPicPr>
          <p:nvPr/>
        </p:nvPicPr>
        <p:blipFill>
          <a:blip r:embed="rId5" cstate="print"/>
          <a:srcRect r="20251" b="17805"/>
          <a:stretch>
            <a:fillRect/>
          </a:stretch>
        </p:blipFill>
        <p:spPr bwMode="auto">
          <a:xfrm>
            <a:off x="7019256" y="0"/>
            <a:ext cx="2124744" cy="3096344"/>
          </a:xfrm>
          <a:prstGeom prst="rect">
            <a:avLst/>
          </a:prstGeom>
          <a:noFill/>
        </p:spPr>
      </p:pic>
      <p:pic>
        <p:nvPicPr>
          <p:cNvPr id="3078" name="Picture 6" descr="C:\Users\Jon\Documents\My Stationery\Bøker\Laft 2022\Laft\Fig i boka\Kapittel 5\Fig. 5.3. .bmp"/>
          <p:cNvPicPr>
            <a:picLocks noChangeAspect="1" noChangeArrowheads="1"/>
          </p:cNvPicPr>
          <p:nvPr/>
        </p:nvPicPr>
        <p:blipFill>
          <a:blip r:embed="rId6" cstate="print"/>
          <a:srcRect l="6443" t="4540" r="51040" b="9190"/>
          <a:stretch>
            <a:fillRect/>
          </a:stretch>
        </p:blipFill>
        <p:spPr bwMode="auto">
          <a:xfrm>
            <a:off x="323528" y="4049688"/>
            <a:ext cx="2880320" cy="2808312"/>
          </a:xfrm>
          <a:prstGeom prst="rect">
            <a:avLst/>
          </a:prstGeom>
          <a:noFill/>
        </p:spPr>
      </p:pic>
      <p:sp>
        <p:nvSpPr>
          <p:cNvPr id="7" name="TekstSylinder 6"/>
          <p:cNvSpPr txBox="1"/>
          <p:nvPr/>
        </p:nvSpPr>
        <p:spPr>
          <a:xfrm>
            <a:off x="0" y="2780928"/>
            <a:ext cx="7164288" cy="1200329"/>
          </a:xfrm>
          <a:prstGeom prst="rect">
            <a:avLst/>
          </a:prstGeom>
          <a:noFill/>
        </p:spPr>
        <p:txBody>
          <a:bodyPr wrap="square" rtlCol="0">
            <a:spAutoFit/>
          </a:bodyPr>
          <a:lstStyle/>
          <a:p>
            <a:r>
              <a:rPr lang="nn-NO" sz="2400" dirty="0" smtClean="0">
                <a:solidFill>
                  <a:schemeClr val="tx1">
                    <a:lumMod val="95000"/>
                    <a:lumOff val="5000"/>
                  </a:schemeClr>
                </a:solidFill>
              </a:rPr>
              <a:t>Det finst ei vrimlande mengd ulike laft.  Vi har ikkje tal på dei. Det er så mange at det ikkje gjev meining å rekne.  Det er fleire enn 500.</a:t>
            </a:r>
            <a:endParaRPr lang="nn-NO" sz="2400" dirty="0">
              <a:solidFill>
                <a:schemeClr val="tx1">
                  <a:lumMod val="95000"/>
                  <a:lumOff val="5000"/>
                </a:schemeClr>
              </a:solidFill>
            </a:endParaRPr>
          </a:p>
        </p:txBody>
      </p:sp>
      <p:sp>
        <p:nvSpPr>
          <p:cNvPr id="8" name="TekstSylinder 7"/>
          <p:cNvSpPr txBox="1"/>
          <p:nvPr/>
        </p:nvSpPr>
        <p:spPr>
          <a:xfrm>
            <a:off x="1835696" y="4077072"/>
            <a:ext cx="2160240" cy="461665"/>
          </a:xfrm>
          <a:prstGeom prst="rect">
            <a:avLst/>
          </a:prstGeom>
          <a:noFill/>
        </p:spPr>
        <p:txBody>
          <a:bodyPr wrap="square" rtlCol="0">
            <a:spAutoFit/>
          </a:bodyPr>
          <a:lstStyle/>
          <a:p>
            <a:r>
              <a:rPr lang="nn-NO" sz="2400" dirty="0" err="1" smtClean="0">
                <a:solidFill>
                  <a:schemeClr val="accent6">
                    <a:lumMod val="50000"/>
                  </a:schemeClr>
                </a:solidFill>
              </a:rPr>
              <a:t>Grøypnov</a:t>
            </a:r>
            <a:endParaRPr lang="nn-NO" sz="2400" dirty="0">
              <a:solidFill>
                <a:schemeClr val="accent6">
                  <a:lumMod val="50000"/>
                </a:schemeClr>
              </a:solidFill>
            </a:endParaRPr>
          </a:p>
        </p:txBody>
      </p:sp>
      <p:sp>
        <p:nvSpPr>
          <p:cNvPr id="9" name="TekstSylinder 8"/>
          <p:cNvSpPr txBox="1"/>
          <p:nvPr/>
        </p:nvSpPr>
        <p:spPr>
          <a:xfrm>
            <a:off x="107504" y="0"/>
            <a:ext cx="2160240" cy="461665"/>
          </a:xfrm>
          <a:prstGeom prst="rect">
            <a:avLst/>
          </a:prstGeom>
          <a:noFill/>
        </p:spPr>
        <p:txBody>
          <a:bodyPr wrap="square" rtlCol="0">
            <a:spAutoFit/>
          </a:bodyPr>
          <a:lstStyle/>
          <a:p>
            <a:r>
              <a:rPr lang="nn-NO" sz="2400" dirty="0" err="1" smtClean="0">
                <a:solidFill>
                  <a:schemeClr val="accent6">
                    <a:lumMod val="50000"/>
                  </a:schemeClr>
                </a:solidFill>
              </a:rPr>
              <a:t>Rennknute</a:t>
            </a:r>
            <a:endParaRPr lang="nn-NO" sz="2400" dirty="0">
              <a:solidFill>
                <a:schemeClr val="accent6">
                  <a:lumMod val="50000"/>
                </a:schemeClr>
              </a:solidFill>
            </a:endParaRPr>
          </a:p>
        </p:txBody>
      </p:sp>
      <p:sp>
        <p:nvSpPr>
          <p:cNvPr id="10" name="TekstSylinder 9"/>
          <p:cNvSpPr txBox="1"/>
          <p:nvPr/>
        </p:nvSpPr>
        <p:spPr>
          <a:xfrm>
            <a:off x="3347864" y="1772816"/>
            <a:ext cx="1872208" cy="461665"/>
          </a:xfrm>
          <a:prstGeom prst="rect">
            <a:avLst/>
          </a:prstGeom>
          <a:noFill/>
        </p:spPr>
        <p:txBody>
          <a:bodyPr wrap="square" rtlCol="0">
            <a:spAutoFit/>
          </a:bodyPr>
          <a:lstStyle/>
          <a:p>
            <a:r>
              <a:rPr lang="nn-NO" sz="2400" dirty="0" err="1" smtClean="0">
                <a:solidFill>
                  <a:schemeClr val="accent6">
                    <a:lumMod val="50000"/>
                  </a:schemeClr>
                </a:solidFill>
              </a:rPr>
              <a:t>Findalslaft</a:t>
            </a:r>
            <a:endParaRPr lang="nn-NO" sz="2400" dirty="0">
              <a:solidFill>
                <a:schemeClr val="accent6">
                  <a:lumMod val="50000"/>
                </a:schemeClr>
              </a:solidFill>
            </a:endParaRPr>
          </a:p>
        </p:txBody>
      </p:sp>
      <p:sp>
        <p:nvSpPr>
          <p:cNvPr id="11" name="TekstSylinder 10"/>
          <p:cNvSpPr txBox="1"/>
          <p:nvPr/>
        </p:nvSpPr>
        <p:spPr>
          <a:xfrm>
            <a:off x="7164288" y="0"/>
            <a:ext cx="1979712" cy="1200329"/>
          </a:xfrm>
          <a:prstGeom prst="rect">
            <a:avLst/>
          </a:prstGeom>
          <a:noFill/>
        </p:spPr>
        <p:txBody>
          <a:bodyPr wrap="square" rtlCol="0">
            <a:spAutoFit/>
          </a:bodyPr>
          <a:lstStyle/>
          <a:p>
            <a:r>
              <a:rPr lang="nn-NO" sz="2400" dirty="0" smtClean="0">
                <a:solidFill>
                  <a:schemeClr val="accent6">
                    <a:lumMod val="50000"/>
                  </a:schemeClr>
                </a:solidFill>
              </a:rPr>
              <a:t>Kvassmaga halvkløyvingslaft</a:t>
            </a:r>
            <a:endParaRPr lang="nn-NO" sz="2400" dirty="0">
              <a:solidFill>
                <a:schemeClr val="accent6">
                  <a:lumMod val="50000"/>
                </a:schemeClr>
              </a:solidFill>
            </a:endParaRPr>
          </a:p>
        </p:txBody>
      </p:sp>
      <p:sp>
        <p:nvSpPr>
          <p:cNvPr id="13" name="TekstSylinder 12"/>
          <p:cNvSpPr txBox="1"/>
          <p:nvPr/>
        </p:nvSpPr>
        <p:spPr>
          <a:xfrm>
            <a:off x="7092280" y="3645024"/>
            <a:ext cx="2051720" cy="461665"/>
          </a:xfrm>
          <a:prstGeom prst="rect">
            <a:avLst/>
          </a:prstGeom>
          <a:noFill/>
        </p:spPr>
        <p:txBody>
          <a:bodyPr wrap="square" rtlCol="0">
            <a:spAutoFit/>
          </a:bodyPr>
          <a:lstStyle/>
          <a:p>
            <a:r>
              <a:rPr lang="nn-NO" sz="2400" dirty="0" err="1" smtClean="0">
                <a:solidFill>
                  <a:schemeClr val="accent6">
                    <a:lumMod val="50000"/>
                  </a:schemeClr>
                </a:solidFill>
              </a:rPr>
              <a:t>Rævskoro</a:t>
            </a:r>
            <a:endParaRPr lang="nn-NO" sz="2400" dirty="0">
              <a:solidFill>
                <a:schemeClr val="accent6">
                  <a:lumMod val="50000"/>
                </a:schemeClr>
              </a:solidFill>
            </a:endParaRPr>
          </a:p>
        </p:txBody>
      </p:sp>
      <p:pic>
        <p:nvPicPr>
          <p:cNvPr id="1026" name="Picture 2" descr="C:\Users\Jon\Documents\My Stationery\Bøker\Laft 2022\Laft\Fig i boka\Kapittel 6.4\Fig. 6.178. .jpg"/>
          <p:cNvPicPr>
            <a:picLocks noChangeAspect="1" noChangeArrowheads="1"/>
          </p:cNvPicPr>
          <p:nvPr/>
        </p:nvPicPr>
        <p:blipFill>
          <a:blip r:embed="rId7" cstate="print"/>
          <a:srcRect/>
          <a:stretch>
            <a:fillRect/>
          </a:stretch>
        </p:blipFill>
        <p:spPr bwMode="auto">
          <a:xfrm>
            <a:off x="3707904" y="4437112"/>
            <a:ext cx="2808312" cy="1986215"/>
          </a:xfrm>
          <a:prstGeom prst="rect">
            <a:avLst/>
          </a:prstGeom>
          <a:noFill/>
        </p:spPr>
      </p:pic>
      <p:sp>
        <p:nvSpPr>
          <p:cNvPr id="15" name="TekstSylinder 14"/>
          <p:cNvSpPr txBox="1"/>
          <p:nvPr/>
        </p:nvSpPr>
        <p:spPr>
          <a:xfrm>
            <a:off x="4499992" y="4005064"/>
            <a:ext cx="1944216" cy="461665"/>
          </a:xfrm>
          <a:prstGeom prst="rect">
            <a:avLst/>
          </a:prstGeom>
          <a:noFill/>
        </p:spPr>
        <p:txBody>
          <a:bodyPr wrap="square" rtlCol="0">
            <a:spAutoFit/>
          </a:bodyPr>
          <a:lstStyle/>
          <a:p>
            <a:r>
              <a:rPr lang="nn-NO" sz="2400" dirty="0" smtClean="0">
                <a:solidFill>
                  <a:schemeClr val="accent6">
                    <a:lumMod val="50000"/>
                  </a:schemeClr>
                </a:solidFill>
              </a:rPr>
              <a:t>Østerdalslaft</a:t>
            </a:r>
            <a:endParaRPr lang="nn-NO" sz="2400" dirty="0">
              <a:solidFill>
                <a:schemeClr val="accent6">
                  <a:lumMod val="50000"/>
                </a:schemeClr>
              </a:solidFill>
            </a:endParaRPr>
          </a:p>
        </p:txBody>
      </p:sp>
      <p:sp>
        <p:nvSpPr>
          <p:cNvPr id="16" name="Plassholder for lysbildenummer 15"/>
          <p:cNvSpPr>
            <a:spLocks noGrp="1"/>
          </p:cNvSpPr>
          <p:nvPr>
            <p:ph type="sldNum" sz="quarter" idx="12"/>
          </p:nvPr>
        </p:nvSpPr>
        <p:spPr/>
        <p:txBody>
          <a:bodyPr/>
          <a:lstStyle/>
          <a:p>
            <a:fld id="{B12784B6-4636-49A5-9E65-61AC19ECFD66}" type="slidenum">
              <a:rPr lang="nn-NO" smtClean="0"/>
              <a:pPr/>
              <a:t>27</a:t>
            </a:fld>
            <a:endParaRPr lang="nn-NO"/>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28</a:t>
            </a:fld>
            <a:endParaRPr lang="nn-NO"/>
          </a:p>
        </p:txBody>
      </p:sp>
      <p:pic>
        <p:nvPicPr>
          <p:cNvPr id="3" name="Bilde 2" descr="DSC_0014.JPG"/>
          <p:cNvPicPr>
            <a:picLocks noChangeAspect="1"/>
          </p:cNvPicPr>
          <p:nvPr/>
        </p:nvPicPr>
        <p:blipFill>
          <a:blip r:embed="rId2" cstate="print"/>
          <a:srcRect l="12988" t="3723" b="19524"/>
          <a:stretch>
            <a:fillRect/>
          </a:stretch>
        </p:blipFill>
        <p:spPr>
          <a:xfrm>
            <a:off x="0" y="0"/>
            <a:ext cx="9161560" cy="5373216"/>
          </a:xfrm>
          <a:prstGeom prst="rect">
            <a:avLst/>
          </a:prstGeom>
        </p:spPr>
      </p:pic>
      <p:sp>
        <p:nvSpPr>
          <p:cNvPr id="4" name="TekstSylinder 3"/>
          <p:cNvSpPr txBox="1"/>
          <p:nvPr/>
        </p:nvSpPr>
        <p:spPr>
          <a:xfrm>
            <a:off x="0" y="5373216"/>
            <a:ext cx="9144000" cy="1200329"/>
          </a:xfrm>
          <a:prstGeom prst="rect">
            <a:avLst/>
          </a:prstGeom>
          <a:noFill/>
        </p:spPr>
        <p:txBody>
          <a:bodyPr wrap="square" rtlCol="0">
            <a:spAutoFit/>
          </a:bodyPr>
          <a:lstStyle/>
          <a:p>
            <a:r>
              <a:rPr lang="nn-NO" sz="2400" dirty="0" smtClean="0"/>
              <a:t>Denne </a:t>
            </a:r>
            <a:r>
              <a:rPr lang="nn-NO" sz="2400" dirty="0" err="1" smtClean="0"/>
              <a:t>skjeltersjåen</a:t>
            </a:r>
            <a:r>
              <a:rPr lang="nn-NO" sz="2400" dirty="0" smtClean="0"/>
              <a:t> i Saltdal representerer noko av det eldste vi har av byggjeskikk. Stavreist hus med binding frå stav til syll og ståande veggfylling (skjelter, </a:t>
            </a:r>
            <a:r>
              <a:rPr lang="nn-NO" sz="2400" dirty="0" err="1" smtClean="0"/>
              <a:t>skjaldtile</a:t>
            </a:r>
            <a:r>
              <a:rPr lang="nn-NO" sz="2400" dirty="0" smtClean="0"/>
              <a:t> ).</a:t>
            </a:r>
            <a:endParaRPr lang="nn-NO"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Hard0108 066.jpg"/>
          <p:cNvPicPr>
            <a:picLocks noChangeAspect="1"/>
          </p:cNvPicPr>
          <p:nvPr/>
        </p:nvPicPr>
        <p:blipFill>
          <a:blip r:embed="rId2" cstate="print"/>
          <a:srcRect t="10559" b="29272"/>
          <a:stretch>
            <a:fillRect/>
          </a:stretch>
        </p:blipFill>
        <p:spPr>
          <a:xfrm rot="16200000">
            <a:off x="-2078300" y="2078299"/>
            <a:ext cx="6928402" cy="2771799"/>
          </a:xfrm>
          <a:prstGeom prst="rect">
            <a:avLst/>
          </a:prstGeom>
        </p:spPr>
      </p:pic>
      <p:pic>
        <p:nvPicPr>
          <p:cNvPr id="3" name="Bilde 2" descr="Hard0108 061.jpg"/>
          <p:cNvPicPr>
            <a:picLocks noChangeAspect="1"/>
          </p:cNvPicPr>
          <p:nvPr/>
        </p:nvPicPr>
        <p:blipFill>
          <a:blip r:embed="rId3" cstate="print"/>
          <a:srcRect t="22050" b="16526"/>
          <a:stretch>
            <a:fillRect/>
          </a:stretch>
        </p:blipFill>
        <p:spPr>
          <a:xfrm rot="16200000">
            <a:off x="4301700" y="2033988"/>
            <a:ext cx="6876288" cy="2808312"/>
          </a:xfrm>
          <a:prstGeom prst="rect">
            <a:avLst/>
          </a:prstGeom>
        </p:spPr>
      </p:pic>
      <p:sp>
        <p:nvSpPr>
          <p:cNvPr id="4" name="TekstSylinder 3"/>
          <p:cNvSpPr txBox="1"/>
          <p:nvPr/>
        </p:nvSpPr>
        <p:spPr>
          <a:xfrm>
            <a:off x="2843808" y="0"/>
            <a:ext cx="3528392" cy="6740307"/>
          </a:xfrm>
          <a:prstGeom prst="rect">
            <a:avLst/>
          </a:prstGeom>
          <a:noFill/>
        </p:spPr>
        <p:txBody>
          <a:bodyPr wrap="square" rtlCol="0">
            <a:spAutoFit/>
          </a:bodyPr>
          <a:lstStyle/>
          <a:p>
            <a:r>
              <a:rPr lang="nn-NO" sz="2400" dirty="0" smtClean="0"/>
              <a:t>Dette er </a:t>
            </a:r>
            <a:r>
              <a:rPr lang="nn-NO" sz="2400" b="1" i="1" dirty="0" smtClean="0"/>
              <a:t>oppattbruka stavar </a:t>
            </a:r>
            <a:r>
              <a:rPr lang="nn-NO" sz="2400" dirty="0" smtClean="0"/>
              <a:t>i ei </a:t>
            </a:r>
            <a:r>
              <a:rPr lang="nn-NO" sz="2400" dirty="0" err="1" smtClean="0"/>
              <a:t>grindløe</a:t>
            </a:r>
            <a:r>
              <a:rPr lang="nn-NO" sz="2400" dirty="0" smtClean="0"/>
              <a:t> i Ulvik, Hardanger. Dei syner tydeleg at det er mellomalder.  Det er  </a:t>
            </a:r>
            <a:r>
              <a:rPr lang="nn-NO" sz="2400" b="1" i="1" dirty="0" smtClean="0"/>
              <a:t>sprettetelgd og i 32 reiter</a:t>
            </a:r>
            <a:r>
              <a:rPr lang="nn-NO" sz="2400" dirty="0" smtClean="0"/>
              <a:t>. </a:t>
            </a:r>
          </a:p>
          <a:p>
            <a:endParaRPr lang="nn-NO" sz="2400" dirty="0" smtClean="0"/>
          </a:p>
          <a:p>
            <a:r>
              <a:rPr lang="nn-NO" sz="2400" dirty="0" smtClean="0"/>
              <a:t>Staven fortel.  Han har også gripe omkring det langsgåande tømmeret slik som i </a:t>
            </a:r>
            <a:r>
              <a:rPr lang="nn-NO" sz="2400" dirty="0" err="1" smtClean="0"/>
              <a:t>skjelterskjåane</a:t>
            </a:r>
            <a:r>
              <a:rPr lang="nn-NO" sz="2400" dirty="0" smtClean="0"/>
              <a:t> nord for Saltfjellet. Staven har stått på syll og med snedband frå stav til syll. </a:t>
            </a:r>
          </a:p>
          <a:p>
            <a:endParaRPr lang="nn-NO" sz="2400" dirty="0" smtClean="0"/>
          </a:p>
          <a:p>
            <a:r>
              <a:rPr lang="nn-NO" sz="2400" dirty="0" smtClean="0"/>
              <a:t>Dette er noko av det eldste vi har av profane konstruksjonar her i landet.</a:t>
            </a:r>
            <a:endParaRPr lang="nn-NO" sz="2400" dirty="0"/>
          </a:p>
        </p:txBody>
      </p:sp>
      <p:sp>
        <p:nvSpPr>
          <p:cNvPr id="5" name="Plassholder for lysbildenummer 4"/>
          <p:cNvSpPr>
            <a:spLocks noGrp="1"/>
          </p:cNvSpPr>
          <p:nvPr>
            <p:ph type="sldNum" sz="quarter" idx="12"/>
          </p:nvPr>
        </p:nvSpPr>
        <p:spPr/>
        <p:txBody>
          <a:bodyPr/>
          <a:lstStyle/>
          <a:p>
            <a:fld id="{B12784B6-4636-49A5-9E65-61AC19ECFD66}" type="slidenum">
              <a:rPr lang="nn-NO" smtClean="0"/>
              <a:pPr/>
              <a:t>29</a:t>
            </a:fld>
            <a:endParaRPr lang="nn-NO"/>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0"/>
            <a:ext cx="9144000" cy="7232749"/>
          </a:xfrm>
          <a:prstGeom prst="rect">
            <a:avLst/>
          </a:prstGeom>
          <a:noFill/>
        </p:spPr>
        <p:txBody>
          <a:bodyPr wrap="square" rtlCol="0">
            <a:spAutoFit/>
          </a:bodyPr>
          <a:lstStyle/>
          <a:p>
            <a:r>
              <a:rPr lang="nn-NO" sz="3200" dirty="0" smtClean="0">
                <a:solidFill>
                  <a:schemeClr val="accent2">
                    <a:lumMod val="50000"/>
                  </a:schemeClr>
                </a:solidFill>
              </a:rPr>
              <a:t>Posisjonsbyggeri</a:t>
            </a:r>
          </a:p>
          <a:p>
            <a:r>
              <a:rPr lang="nn-NO" sz="2400" dirty="0" smtClean="0">
                <a:solidFill>
                  <a:schemeClr val="accent2">
                    <a:lumMod val="50000"/>
                  </a:schemeClr>
                </a:solidFill>
              </a:rPr>
              <a:t>Det dreiar seg om ein eigen slags matematikk. Prinsippa er enkle:</a:t>
            </a:r>
          </a:p>
          <a:p>
            <a:r>
              <a:rPr lang="nn-NO" sz="2400" dirty="0" smtClean="0">
                <a:solidFill>
                  <a:schemeClr val="accent2">
                    <a:lumMod val="50000"/>
                  </a:schemeClr>
                </a:solidFill>
              </a:rPr>
              <a:t>Huset blir målt i forhold til seg sjølv. Vi nyttar ikkje projeksjonar (teikningar).  Det vanlege er å operere med mål som er derivert frå menneskekroppen: </a:t>
            </a:r>
            <a:r>
              <a:rPr lang="nn-NO" sz="2400" b="1" i="1" dirty="0" smtClean="0">
                <a:solidFill>
                  <a:schemeClr val="accent2">
                    <a:lumMod val="50000"/>
                  </a:schemeClr>
                </a:solidFill>
              </a:rPr>
              <a:t>Rom</a:t>
            </a:r>
            <a:r>
              <a:rPr lang="nn-NO" sz="2400" dirty="0" smtClean="0">
                <a:solidFill>
                  <a:schemeClr val="accent2">
                    <a:lumMod val="50000"/>
                  </a:schemeClr>
                </a:solidFill>
              </a:rPr>
              <a:t> (kroppslengd eller halv kroppslengd), </a:t>
            </a:r>
            <a:r>
              <a:rPr lang="nn-NO" sz="2400" b="1" i="1" dirty="0" smtClean="0">
                <a:solidFill>
                  <a:schemeClr val="accent2">
                    <a:lumMod val="50000"/>
                  </a:schemeClr>
                </a:solidFill>
              </a:rPr>
              <a:t>alen</a:t>
            </a:r>
            <a:r>
              <a:rPr lang="nn-NO" sz="2400" dirty="0" smtClean="0">
                <a:solidFill>
                  <a:schemeClr val="accent2">
                    <a:lumMod val="50000"/>
                  </a:schemeClr>
                </a:solidFill>
              </a:rPr>
              <a:t> (lengd av underarm). </a:t>
            </a:r>
            <a:r>
              <a:rPr lang="nn-NO" sz="2400" b="1" i="1" dirty="0" smtClean="0">
                <a:solidFill>
                  <a:schemeClr val="accent2">
                    <a:lumMod val="50000"/>
                  </a:schemeClr>
                </a:solidFill>
              </a:rPr>
              <a:t>Spann</a:t>
            </a:r>
            <a:r>
              <a:rPr lang="nn-NO" sz="2400" dirty="0" smtClean="0">
                <a:solidFill>
                  <a:schemeClr val="accent2">
                    <a:lumMod val="50000"/>
                  </a:schemeClr>
                </a:solidFill>
              </a:rPr>
              <a:t>, </a:t>
            </a:r>
            <a:r>
              <a:rPr lang="nn-NO" sz="2400" b="1" i="1" dirty="0" smtClean="0">
                <a:solidFill>
                  <a:schemeClr val="accent2">
                    <a:lumMod val="50000"/>
                  </a:schemeClr>
                </a:solidFill>
              </a:rPr>
              <a:t>handsbreidd</a:t>
            </a:r>
            <a:r>
              <a:rPr lang="nn-NO" sz="2400" dirty="0" smtClean="0">
                <a:solidFill>
                  <a:schemeClr val="accent2">
                    <a:lumMod val="50000"/>
                  </a:schemeClr>
                </a:solidFill>
              </a:rPr>
              <a:t>, og </a:t>
            </a:r>
            <a:r>
              <a:rPr lang="nn-NO" sz="2400" b="1" i="1" dirty="0" smtClean="0">
                <a:solidFill>
                  <a:schemeClr val="accent2">
                    <a:lumMod val="50000"/>
                  </a:schemeClr>
                </a:solidFill>
              </a:rPr>
              <a:t>tommar</a:t>
            </a:r>
            <a:r>
              <a:rPr lang="nn-NO" sz="2400" dirty="0" smtClean="0">
                <a:solidFill>
                  <a:schemeClr val="accent2">
                    <a:lumMod val="50000"/>
                  </a:schemeClr>
                </a:solidFill>
              </a:rPr>
              <a:t>.</a:t>
            </a:r>
          </a:p>
          <a:p>
            <a:endParaRPr lang="nn-NO" sz="2400" dirty="0" smtClean="0">
              <a:solidFill>
                <a:schemeClr val="accent2">
                  <a:lumMod val="50000"/>
                </a:schemeClr>
              </a:solidFill>
            </a:endParaRPr>
          </a:p>
          <a:p>
            <a:r>
              <a:rPr lang="nn-NO" sz="2400" dirty="0" smtClean="0">
                <a:solidFill>
                  <a:schemeClr val="accent2">
                    <a:lumMod val="50000"/>
                  </a:schemeClr>
                </a:solidFill>
              </a:rPr>
              <a:t>Dertil trongst det </a:t>
            </a:r>
            <a:r>
              <a:rPr lang="nn-NO" sz="2400" b="1" i="1" dirty="0" smtClean="0">
                <a:solidFill>
                  <a:schemeClr val="accent2">
                    <a:lumMod val="50000"/>
                  </a:schemeClr>
                </a:solidFill>
              </a:rPr>
              <a:t>modular</a:t>
            </a:r>
            <a:r>
              <a:rPr lang="nn-NO" sz="2400" dirty="0" smtClean="0">
                <a:solidFill>
                  <a:schemeClr val="accent2">
                    <a:lumMod val="50000"/>
                  </a:schemeClr>
                </a:solidFill>
              </a:rPr>
              <a:t>.  Det kunne vera </a:t>
            </a:r>
            <a:r>
              <a:rPr lang="nn-NO" sz="2400" b="1" i="1" dirty="0" err="1" smtClean="0">
                <a:solidFill>
                  <a:schemeClr val="accent2">
                    <a:lumMod val="50000"/>
                  </a:schemeClr>
                </a:solidFill>
              </a:rPr>
              <a:t>husbreidd</a:t>
            </a:r>
            <a:r>
              <a:rPr lang="nn-NO" sz="2400" b="1" i="1" dirty="0" smtClean="0">
                <a:solidFill>
                  <a:schemeClr val="accent2">
                    <a:lumMod val="50000"/>
                  </a:schemeClr>
                </a:solidFill>
              </a:rPr>
              <a:t>.  I stabbur </a:t>
            </a:r>
            <a:r>
              <a:rPr lang="nn-NO" sz="2400" dirty="0" smtClean="0">
                <a:solidFill>
                  <a:schemeClr val="accent2">
                    <a:lumMod val="50000"/>
                  </a:schemeClr>
                </a:solidFill>
              </a:rPr>
              <a:t>var det gjerne  (</a:t>
            </a:r>
            <a:r>
              <a:rPr lang="nn-NO" sz="2400" b="1" i="1" dirty="0" smtClean="0">
                <a:solidFill>
                  <a:schemeClr val="accent2">
                    <a:lumMod val="50000"/>
                  </a:schemeClr>
                </a:solidFill>
              </a:rPr>
              <a:t>8 gamle alen </a:t>
            </a:r>
            <a:r>
              <a:rPr lang="nn-NO" sz="2400" dirty="0" smtClean="0">
                <a:solidFill>
                  <a:schemeClr val="accent2">
                    <a:lumMod val="50000"/>
                  </a:schemeClr>
                </a:solidFill>
              </a:rPr>
              <a:t>= 7 nye alen = 440 cm). </a:t>
            </a:r>
            <a:r>
              <a:rPr lang="nn-NO" sz="2400" b="1" i="1" dirty="0" smtClean="0">
                <a:solidFill>
                  <a:schemeClr val="accent2">
                    <a:lumMod val="50000"/>
                  </a:schemeClr>
                </a:solidFill>
              </a:rPr>
              <a:t>Trønderlåner er ofte 10 gamle alen breie =  550 cm. </a:t>
            </a:r>
            <a:r>
              <a:rPr lang="nn-NO" sz="2400" dirty="0" smtClean="0">
                <a:solidFill>
                  <a:schemeClr val="accent2">
                    <a:lumMod val="50000"/>
                  </a:schemeClr>
                </a:solidFill>
              </a:rPr>
              <a:t>8 alen var lengd på (</a:t>
            </a:r>
            <a:r>
              <a:rPr lang="nn-NO" sz="2400" dirty="0" err="1" smtClean="0">
                <a:solidFill>
                  <a:schemeClr val="accent2">
                    <a:lumMod val="50000"/>
                  </a:schemeClr>
                </a:solidFill>
              </a:rPr>
              <a:t>proto</a:t>
            </a:r>
            <a:r>
              <a:rPr lang="nn-NO" sz="2400" dirty="0" smtClean="0">
                <a:solidFill>
                  <a:schemeClr val="accent2">
                    <a:lumMod val="50000"/>
                  </a:schemeClr>
                </a:solidFill>
              </a:rPr>
              <a:t>)båt.  </a:t>
            </a:r>
            <a:r>
              <a:rPr lang="nn-NO" sz="2400" b="1" i="1" dirty="0" smtClean="0">
                <a:solidFill>
                  <a:schemeClr val="accent2">
                    <a:lumMod val="50000"/>
                  </a:schemeClr>
                </a:solidFill>
              </a:rPr>
              <a:t>Kroppslengd</a:t>
            </a:r>
            <a:r>
              <a:rPr lang="nn-NO" sz="2400" dirty="0" smtClean="0">
                <a:solidFill>
                  <a:schemeClr val="accent2">
                    <a:lumMod val="50000"/>
                  </a:schemeClr>
                </a:solidFill>
              </a:rPr>
              <a:t> (sengelengd var 3 alen) = </a:t>
            </a:r>
            <a:r>
              <a:rPr lang="nn-NO" sz="2400" b="1" i="1" dirty="0" smtClean="0">
                <a:solidFill>
                  <a:schemeClr val="accent2">
                    <a:lumMod val="50000"/>
                  </a:schemeClr>
                </a:solidFill>
              </a:rPr>
              <a:t>islandsk rom</a:t>
            </a:r>
            <a:r>
              <a:rPr lang="nn-NO" sz="2400" dirty="0" smtClean="0">
                <a:solidFill>
                  <a:schemeClr val="accent2">
                    <a:lumMod val="50000"/>
                  </a:schemeClr>
                </a:solidFill>
              </a:rPr>
              <a:t>. </a:t>
            </a:r>
            <a:r>
              <a:rPr lang="nn-NO" sz="2400" b="1" i="1" dirty="0" smtClean="0">
                <a:solidFill>
                  <a:schemeClr val="accent2">
                    <a:lumMod val="50000"/>
                  </a:schemeClr>
                </a:solidFill>
              </a:rPr>
              <a:t>Båtrom</a:t>
            </a:r>
            <a:r>
              <a:rPr lang="nn-NO" sz="2400" dirty="0" smtClean="0">
                <a:solidFill>
                  <a:schemeClr val="accent2">
                    <a:lumMod val="50000"/>
                  </a:schemeClr>
                </a:solidFill>
              </a:rPr>
              <a:t> = </a:t>
            </a:r>
            <a:r>
              <a:rPr lang="nn-NO" sz="2400" b="1" i="1" dirty="0" smtClean="0">
                <a:solidFill>
                  <a:schemeClr val="accent2">
                    <a:lumMod val="50000"/>
                  </a:schemeClr>
                </a:solidFill>
              </a:rPr>
              <a:t>halv kroppslengd.</a:t>
            </a:r>
            <a:r>
              <a:rPr lang="nn-NO" sz="2400" dirty="0" smtClean="0">
                <a:solidFill>
                  <a:schemeClr val="accent2">
                    <a:lumMod val="50000"/>
                  </a:schemeClr>
                </a:solidFill>
              </a:rPr>
              <a:t> Dertil trongst det modular for vegbreidd, dimensjonar på rom for husdyr; båsar, bingar, tønner, bur o s b. o s b.</a:t>
            </a:r>
          </a:p>
          <a:p>
            <a:endParaRPr lang="nn-NO" sz="2400" dirty="0" smtClean="0">
              <a:solidFill>
                <a:schemeClr val="accent2">
                  <a:lumMod val="50000"/>
                </a:schemeClr>
              </a:solidFill>
            </a:endParaRPr>
          </a:p>
          <a:p>
            <a:r>
              <a:rPr lang="nn-NO" sz="2400" dirty="0" smtClean="0">
                <a:solidFill>
                  <a:schemeClr val="accent2">
                    <a:lumMod val="50000"/>
                  </a:schemeClr>
                </a:solidFill>
              </a:rPr>
              <a:t>Med kroppsmål og innarbeidde modular kunne hus så vel som båtar og sledar m. m. bli planlagde og bygde utan bruk av teikningar. Det einaste som trongst var eit knippe med grunntal. </a:t>
            </a:r>
            <a:r>
              <a:rPr lang="nn-NO" sz="2400" b="1" i="1" dirty="0" smtClean="0">
                <a:solidFill>
                  <a:schemeClr val="accent2">
                    <a:lumMod val="50000"/>
                  </a:schemeClr>
                </a:solidFill>
              </a:rPr>
              <a:t>Individualisering kunne gjerast som avvik frå prototype, grunnmodell og modul</a:t>
            </a:r>
            <a:r>
              <a:rPr lang="nn-NO" sz="2400" dirty="0" smtClean="0">
                <a:solidFill>
                  <a:schemeClr val="accent2">
                    <a:lumMod val="50000"/>
                  </a:schemeClr>
                </a:solidFill>
              </a:rPr>
              <a:t>.</a:t>
            </a:r>
          </a:p>
          <a:p>
            <a:endParaRPr lang="nn-NO" sz="2400" dirty="0">
              <a:solidFill>
                <a:schemeClr val="accent2">
                  <a:lumMod val="50000"/>
                </a:schemeClr>
              </a:solidFill>
            </a:endParaRPr>
          </a:p>
        </p:txBody>
      </p:sp>
      <p:sp>
        <p:nvSpPr>
          <p:cNvPr id="3" name="Plassholder for lysbildenummer 2"/>
          <p:cNvSpPr>
            <a:spLocks noGrp="1"/>
          </p:cNvSpPr>
          <p:nvPr>
            <p:ph type="sldNum" sz="quarter" idx="12"/>
          </p:nvPr>
        </p:nvSpPr>
        <p:spPr/>
        <p:txBody>
          <a:bodyPr/>
          <a:lstStyle/>
          <a:p>
            <a:fld id="{B12784B6-4636-49A5-9E65-61AC19ECFD66}" type="slidenum">
              <a:rPr lang="nn-NO" smtClean="0"/>
              <a:pPr/>
              <a:t>3</a:t>
            </a:fld>
            <a:endParaRPr lang="nn-NO"/>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20130927_162547.jpg"/>
          <p:cNvPicPr>
            <a:picLocks noChangeAspect="1"/>
          </p:cNvPicPr>
          <p:nvPr/>
        </p:nvPicPr>
        <p:blipFill>
          <a:blip r:embed="rId2" cstate="print"/>
          <a:srcRect l="9126" r="23802" b="9582"/>
          <a:stretch>
            <a:fillRect/>
          </a:stretch>
        </p:blipFill>
        <p:spPr>
          <a:xfrm rot="5400000">
            <a:off x="23444" y="-23444"/>
            <a:ext cx="4237080" cy="4283968"/>
          </a:xfrm>
          <a:prstGeom prst="rect">
            <a:avLst/>
          </a:prstGeom>
        </p:spPr>
      </p:pic>
      <p:pic>
        <p:nvPicPr>
          <p:cNvPr id="3" name="Bilde 2" descr="P1011248.JPG"/>
          <p:cNvPicPr>
            <a:picLocks noChangeAspect="1"/>
          </p:cNvPicPr>
          <p:nvPr/>
        </p:nvPicPr>
        <p:blipFill>
          <a:blip r:embed="rId3" cstate="print"/>
          <a:srcRect r="8020"/>
          <a:stretch>
            <a:fillRect/>
          </a:stretch>
        </p:blipFill>
        <p:spPr>
          <a:xfrm>
            <a:off x="4412997" y="0"/>
            <a:ext cx="4731003" cy="6858000"/>
          </a:xfrm>
          <a:prstGeom prst="rect">
            <a:avLst/>
          </a:prstGeom>
        </p:spPr>
      </p:pic>
      <p:sp>
        <p:nvSpPr>
          <p:cNvPr id="4" name="TekstSylinder 3"/>
          <p:cNvSpPr txBox="1"/>
          <p:nvPr/>
        </p:nvSpPr>
        <p:spPr>
          <a:xfrm>
            <a:off x="0" y="4293096"/>
            <a:ext cx="4355976" cy="2000548"/>
          </a:xfrm>
          <a:prstGeom prst="rect">
            <a:avLst/>
          </a:prstGeom>
          <a:noFill/>
        </p:spPr>
        <p:txBody>
          <a:bodyPr wrap="square" rtlCol="0">
            <a:spAutoFit/>
          </a:bodyPr>
          <a:lstStyle/>
          <a:p>
            <a:r>
              <a:rPr lang="nn-NO" sz="2400" b="1" i="1" dirty="0" smtClean="0"/>
              <a:t>Stavreist våpenhus </a:t>
            </a:r>
            <a:r>
              <a:rPr lang="nn-NO" sz="2400" dirty="0" smtClean="0"/>
              <a:t>i Seljord kyrkje (av ukjent alder før 1600) fortel same historie.  Det er </a:t>
            </a:r>
            <a:r>
              <a:rPr lang="nn-NO" sz="2400" dirty="0" err="1" smtClean="0"/>
              <a:t>skjelterskjåen</a:t>
            </a:r>
            <a:r>
              <a:rPr lang="nn-NO" sz="2400" dirty="0" smtClean="0"/>
              <a:t> som representerer </a:t>
            </a:r>
            <a:r>
              <a:rPr lang="nn-NO" sz="2800" b="1" i="1" dirty="0" err="1" smtClean="0"/>
              <a:t>ur-stavhuset</a:t>
            </a:r>
            <a:r>
              <a:rPr lang="nn-NO" sz="2400" dirty="0" smtClean="0"/>
              <a:t> i Noreg.</a:t>
            </a:r>
            <a:endParaRPr lang="nn-NO" sz="2400" dirty="0"/>
          </a:p>
        </p:txBody>
      </p:sp>
      <p:sp>
        <p:nvSpPr>
          <p:cNvPr id="5" name="Plassholder for lysbildenummer 4"/>
          <p:cNvSpPr>
            <a:spLocks noGrp="1"/>
          </p:cNvSpPr>
          <p:nvPr>
            <p:ph type="sldNum" sz="quarter" idx="12"/>
          </p:nvPr>
        </p:nvSpPr>
        <p:spPr/>
        <p:txBody>
          <a:bodyPr/>
          <a:lstStyle/>
          <a:p>
            <a:fld id="{B12784B6-4636-49A5-9E65-61AC19ECFD66}" type="slidenum">
              <a:rPr lang="nn-NO" smtClean="0"/>
              <a:pPr/>
              <a:t>30</a:t>
            </a:fld>
            <a:endParaRPr lang="nn-NO"/>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Fig. 7.1. .jpg"/>
          <p:cNvPicPr>
            <a:picLocks noChangeAspect="1"/>
          </p:cNvPicPr>
          <p:nvPr/>
        </p:nvPicPr>
        <p:blipFill>
          <a:blip r:embed="rId2" cstate="print"/>
          <a:srcRect l="18971" t="4992" r="16094" b="34577"/>
          <a:stretch>
            <a:fillRect/>
          </a:stretch>
        </p:blipFill>
        <p:spPr>
          <a:xfrm>
            <a:off x="142089" y="116632"/>
            <a:ext cx="3282937" cy="2160240"/>
          </a:xfrm>
          <a:prstGeom prst="rect">
            <a:avLst/>
          </a:prstGeom>
        </p:spPr>
      </p:pic>
      <p:pic>
        <p:nvPicPr>
          <p:cNvPr id="3" name="Bilde 2" descr="Fig. 7.2. .bmp"/>
          <p:cNvPicPr>
            <a:picLocks noChangeAspect="1"/>
          </p:cNvPicPr>
          <p:nvPr/>
        </p:nvPicPr>
        <p:blipFill>
          <a:blip r:embed="rId3" cstate="print"/>
          <a:srcRect t="15202" r="6856" b="2704"/>
          <a:stretch>
            <a:fillRect/>
          </a:stretch>
        </p:blipFill>
        <p:spPr>
          <a:xfrm>
            <a:off x="0" y="3499809"/>
            <a:ext cx="4104456" cy="3358191"/>
          </a:xfrm>
          <a:prstGeom prst="rect">
            <a:avLst/>
          </a:prstGeom>
        </p:spPr>
      </p:pic>
      <p:pic>
        <p:nvPicPr>
          <p:cNvPr id="5" name="Bilde 4" descr="Fig. 7.10. .jpg"/>
          <p:cNvPicPr>
            <a:picLocks noChangeAspect="1"/>
          </p:cNvPicPr>
          <p:nvPr/>
        </p:nvPicPr>
        <p:blipFill>
          <a:blip r:embed="rId4" cstate="print"/>
          <a:srcRect l="8849" t="8779" r="4384" b="13981"/>
          <a:stretch>
            <a:fillRect/>
          </a:stretch>
        </p:blipFill>
        <p:spPr>
          <a:xfrm>
            <a:off x="3923928" y="0"/>
            <a:ext cx="5220071" cy="3068960"/>
          </a:xfrm>
          <a:prstGeom prst="rect">
            <a:avLst/>
          </a:prstGeom>
        </p:spPr>
      </p:pic>
      <p:sp>
        <p:nvSpPr>
          <p:cNvPr id="6" name="TekstSylinder 5"/>
          <p:cNvSpPr txBox="1"/>
          <p:nvPr/>
        </p:nvSpPr>
        <p:spPr>
          <a:xfrm>
            <a:off x="0" y="2204864"/>
            <a:ext cx="4283968" cy="1631216"/>
          </a:xfrm>
          <a:prstGeom prst="rect">
            <a:avLst/>
          </a:prstGeom>
          <a:noFill/>
        </p:spPr>
        <p:txBody>
          <a:bodyPr wrap="square" rtlCol="0">
            <a:spAutoFit/>
          </a:bodyPr>
          <a:lstStyle/>
          <a:p>
            <a:r>
              <a:rPr lang="nn-NO" sz="2800" b="1" i="1" dirty="0" smtClean="0"/>
              <a:t>Sperreverk</a:t>
            </a:r>
            <a:r>
              <a:rPr lang="nn-NO" sz="2400" dirty="0" smtClean="0"/>
              <a:t> er vanleg i </a:t>
            </a:r>
            <a:r>
              <a:rPr lang="nn-NO" sz="2400" dirty="0" err="1" smtClean="0"/>
              <a:t>Trønde-lag</a:t>
            </a:r>
            <a:r>
              <a:rPr lang="nn-NO" sz="2400" dirty="0" smtClean="0"/>
              <a:t> og det finst mange døme i Nord-Noreg.  Truleg fekk det si form i 1700-åra</a:t>
            </a:r>
            <a:endParaRPr lang="nn-NO" sz="2400" dirty="0"/>
          </a:p>
        </p:txBody>
      </p:sp>
      <p:pic>
        <p:nvPicPr>
          <p:cNvPr id="7" name="Bilde 6" descr="Dyrendahl (5).jpg"/>
          <p:cNvPicPr>
            <a:picLocks noChangeAspect="1"/>
          </p:cNvPicPr>
          <p:nvPr/>
        </p:nvPicPr>
        <p:blipFill>
          <a:blip r:embed="rId5" cstate="print"/>
          <a:stretch>
            <a:fillRect/>
          </a:stretch>
        </p:blipFill>
        <p:spPr>
          <a:xfrm>
            <a:off x="4201918" y="3717032"/>
            <a:ext cx="4942082" cy="3140968"/>
          </a:xfrm>
          <a:prstGeom prst="rect">
            <a:avLst/>
          </a:prstGeom>
        </p:spPr>
      </p:pic>
      <p:sp>
        <p:nvSpPr>
          <p:cNvPr id="8" name="Plassholder for lysbildenummer 7"/>
          <p:cNvSpPr>
            <a:spLocks noGrp="1"/>
          </p:cNvSpPr>
          <p:nvPr>
            <p:ph type="sldNum" sz="quarter" idx="12"/>
          </p:nvPr>
        </p:nvSpPr>
        <p:spPr/>
        <p:txBody>
          <a:bodyPr/>
          <a:lstStyle/>
          <a:p>
            <a:fld id="{B12784B6-4636-49A5-9E65-61AC19ECFD66}" type="slidenum">
              <a:rPr lang="nn-NO" smtClean="0"/>
              <a:pPr/>
              <a:t>31</a:t>
            </a:fld>
            <a:endParaRPr lang="nn-NO"/>
          </a:p>
        </p:txBody>
      </p:sp>
      <p:sp>
        <p:nvSpPr>
          <p:cNvPr id="9" name="TekstSylinder 8"/>
          <p:cNvSpPr txBox="1"/>
          <p:nvPr/>
        </p:nvSpPr>
        <p:spPr>
          <a:xfrm>
            <a:off x="4499992" y="3140968"/>
            <a:ext cx="4644008" cy="523220"/>
          </a:xfrm>
          <a:prstGeom prst="rect">
            <a:avLst/>
          </a:prstGeom>
          <a:noFill/>
        </p:spPr>
        <p:txBody>
          <a:bodyPr wrap="square" rtlCol="0">
            <a:spAutoFit/>
          </a:bodyPr>
          <a:lstStyle/>
          <a:p>
            <a:r>
              <a:rPr lang="nn-NO" sz="2800" dirty="0" smtClean="0"/>
              <a:t>Ein sterk byggjemåte</a:t>
            </a:r>
            <a:r>
              <a:rPr lang="nn-NO" dirty="0" smtClean="0"/>
              <a:t>.</a:t>
            </a:r>
            <a:endParaRPr lang="nn-NO"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Fig. 7.1. .jpg"/>
          <p:cNvPicPr>
            <a:picLocks noChangeAspect="1"/>
          </p:cNvPicPr>
          <p:nvPr/>
        </p:nvPicPr>
        <p:blipFill>
          <a:blip r:embed="rId2" cstate="print"/>
          <a:srcRect l="17713" t="4455" r="16925" b="35402"/>
          <a:stretch>
            <a:fillRect/>
          </a:stretch>
        </p:blipFill>
        <p:spPr>
          <a:xfrm>
            <a:off x="683568" y="0"/>
            <a:ext cx="7711189" cy="5016918"/>
          </a:xfrm>
          <a:prstGeom prst="rect">
            <a:avLst/>
          </a:prstGeom>
        </p:spPr>
      </p:pic>
      <p:cxnSp>
        <p:nvCxnSpPr>
          <p:cNvPr id="6" name="Rett linje 5"/>
          <p:cNvCxnSpPr/>
          <p:nvPr/>
        </p:nvCxnSpPr>
        <p:spPr>
          <a:xfrm flipH="1">
            <a:off x="971600" y="116632"/>
            <a:ext cx="3672408" cy="266429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Rett linje 6"/>
          <p:cNvCxnSpPr/>
          <p:nvPr/>
        </p:nvCxnSpPr>
        <p:spPr>
          <a:xfrm>
            <a:off x="7956376" y="2636912"/>
            <a:ext cx="72008" cy="216024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Rett linje 8"/>
          <p:cNvCxnSpPr/>
          <p:nvPr/>
        </p:nvCxnSpPr>
        <p:spPr>
          <a:xfrm>
            <a:off x="4644008" y="116632"/>
            <a:ext cx="3672408" cy="266429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Rett linje 14"/>
          <p:cNvCxnSpPr/>
          <p:nvPr/>
        </p:nvCxnSpPr>
        <p:spPr>
          <a:xfrm>
            <a:off x="1187624" y="2708920"/>
            <a:ext cx="0" cy="208823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Rett pil 17"/>
          <p:cNvCxnSpPr/>
          <p:nvPr/>
        </p:nvCxnSpPr>
        <p:spPr>
          <a:xfrm flipV="1">
            <a:off x="6444208" y="1052736"/>
            <a:ext cx="432048" cy="43204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Rett pil 18"/>
          <p:cNvCxnSpPr/>
          <p:nvPr/>
        </p:nvCxnSpPr>
        <p:spPr>
          <a:xfrm flipH="1" flipV="1">
            <a:off x="2195736" y="1052736"/>
            <a:ext cx="360040" cy="43204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Rett pil 21"/>
          <p:cNvCxnSpPr/>
          <p:nvPr/>
        </p:nvCxnSpPr>
        <p:spPr>
          <a:xfrm flipH="1">
            <a:off x="6948264" y="3140968"/>
            <a:ext cx="576064" cy="792088"/>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Rett pil 28"/>
          <p:cNvCxnSpPr/>
          <p:nvPr/>
        </p:nvCxnSpPr>
        <p:spPr>
          <a:xfrm>
            <a:off x="3923928" y="3356992"/>
            <a:ext cx="1584176" cy="0"/>
          </a:xfrm>
          <a:prstGeom prst="straightConnector1">
            <a:avLst/>
          </a:prstGeom>
          <a:ln w="76200">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kstSylinder 31"/>
          <p:cNvSpPr txBox="1"/>
          <p:nvPr/>
        </p:nvSpPr>
        <p:spPr>
          <a:xfrm>
            <a:off x="0" y="5013176"/>
            <a:ext cx="9144000" cy="1200329"/>
          </a:xfrm>
          <a:prstGeom prst="rect">
            <a:avLst/>
          </a:prstGeom>
          <a:noFill/>
        </p:spPr>
        <p:txBody>
          <a:bodyPr wrap="square" rtlCol="0">
            <a:spAutoFit/>
          </a:bodyPr>
          <a:lstStyle/>
          <a:p>
            <a:r>
              <a:rPr lang="nn-NO" sz="2400" dirty="0" smtClean="0"/>
              <a:t>Det er kledning og tro som sikrar mot sug, medan den indre konstruksjonen tek vekt og trykk. På den måten er sperreverket noko av det sterkaste vi har av </a:t>
            </a:r>
            <a:r>
              <a:rPr lang="nn-NO" sz="2400" dirty="0" err="1" smtClean="0"/>
              <a:t>hus-konstruksjonar</a:t>
            </a:r>
            <a:r>
              <a:rPr lang="nn-NO" sz="2400" dirty="0" smtClean="0"/>
              <a:t>.</a:t>
            </a:r>
            <a:endParaRPr lang="nn-NO" sz="2400" dirty="0"/>
          </a:p>
        </p:txBody>
      </p:sp>
      <p:sp>
        <p:nvSpPr>
          <p:cNvPr id="16" name="Divisjon 15"/>
          <p:cNvSpPr/>
          <p:nvPr/>
        </p:nvSpPr>
        <p:spPr>
          <a:xfrm>
            <a:off x="1331640" y="260648"/>
            <a:ext cx="914400" cy="914400"/>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17" name="Divisjon 16"/>
          <p:cNvSpPr/>
          <p:nvPr/>
        </p:nvSpPr>
        <p:spPr>
          <a:xfrm>
            <a:off x="6948264" y="332656"/>
            <a:ext cx="914400" cy="914400"/>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cxnSp>
        <p:nvCxnSpPr>
          <p:cNvPr id="20" name="Rett pil 19"/>
          <p:cNvCxnSpPr/>
          <p:nvPr/>
        </p:nvCxnSpPr>
        <p:spPr>
          <a:xfrm>
            <a:off x="1691680" y="3140968"/>
            <a:ext cx="576064" cy="864096"/>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Plassholder for lysbildenummer 20"/>
          <p:cNvSpPr>
            <a:spLocks noGrp="1"/>
          </p:cNvSpPr>
          <p:nvPr>
            <p:ph type="sldNum" sz="quarter" idx="12"/>
          </p:nvPr>
        </p:nvSpPr>
        <p:spPr/>
        <p:txBody>
          <a:bodyPr/>
          <a:lstStyle/>
          <a:p>
            <a:fld id="{B12784B6-4636-49A5-9E65-61AC19ECFD66}" type="slidenum">
              <a:rPr lang="nn-NO" smtClean="0"/>
              <a:pPr/>
              <a:t>32</a:t>
            </a:fld>
            <a:endParaRPr lang="nn-NO"/>
          </a:p>
        </p:txBody>
      </p:sp>
      <p:sp>
        <p:nvSpPr>
          <p:cNvPr id="25" name="Pil høyre 24"/>
          <p:cNvSpPr/>
          <p:nvPr/>
        </p:nvSpPr>
        <p:spPr>
          <a:xfrm>
            <a:off x="107504" y="31409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cxnSp>
        <p:nvCxnSpPr>
          <p:cNvPr id="26" name="Rett pil 25"/>
          <p:cNvCxnSpPr/>
          <p:nvPr/>
        </p:nvCxnSpPr>
        <p:spPr>
          <a:xfrm>
            <a:off x="2915816" y="1772816"/>
            <a:ext cx="0" cy="504056"/>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Rett pil 27"/>
          <p:cNvCxnSpPr/>
          <p:nvPr/>
        </p:nvCxnSpPr>
        <p:spPr>
          <a:xfrm>
            <a:off x="6372200" y="1844824"/>
            <a:ext cx="0" cy="504056"/>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0800000">
            <a:off x="0" y="0"/>
            <a:ext cx="9144000" cy="6624555"/>
          </a:xfrm>
          <a:prstGeom prst="rect">
            <a:avLst/>
          </a:prstGeom>
        </p:spPr>
      </p:pic>
      <p:sp>
        <p:nvSpPr>
          <p:cNvPr id="4" name="TekstSylinder 3"/>
          <p:cNvSpPr txBox="1"/>
          <p:nvPr/>
        </p:nvSpPr>
        <p:spPr>
          <a:xfrm>
            <a:off x="4788024" y="1124744"/>
            <a:ext cx="576064" cy="523220"/>
          </a:xfrm>
          <a:prstGeom prst="rect">
            <a:avLst/>
          </a:prstGeom>
          <a:noFill/>
        </p:spPr>
        <p:txBody>
          <a:bodyPr wrap="square" rtlCol="0">
            <a:spAutoFit/>
          </a:bodyPr>
          <a:lstStyle/>
          <a:p>
            <a:r>
              <a:rPr lang="nn-NO" sz="2800" dirty="0"/>
              <a:t>1</a:t>
            </a:r>
          </a:p>
        </p:txBody>
      </p:sp>
      <p:sp>
        <p:nvSpPr>
          <p:cNvPr id="15" name="TekstSylinder 14"/>
          <p:cNvSpPr txBox="1"/>
          <p:nvPr/>
        </p:nvSpPr>
        <p:spPr>
          <a:xfrm>
            <a:off x="5580112" y="3212976"/>
            <a:ext cx="792088" cy="523220"/>
          </a:xfrm>
          <a:prstGeom prst="rect">
            <a:avLst/>
          </a:prstGeom>
          <a:noFill/>
        </p:spPr>
        <p:txBody>
          <a:bodyPr wrap="square" rtlCol="0">
            <a:spAutoFit/>
          </a:bodyPr>
          <a:lstStyle/>
          <a:p>
            <a:r>
              <a:rPr lang="nn-NO" sz="2800" dirty="0"/>
              <a:t>2</a:t>
            </a:r>
          </a:p>
        </p:txBody>
      </p:sp>
      <p:sp>
        <p:nvSpPr>
          <p:cNvPr id="26" name="TekstSylinder 25"/>
          <p:cNvSpPr txBox="1"/>
          <p:nvPr/>
        </p:nvSpPr>
        <p:spPr>
          <a:xfrm>
            <a:off x="5508104" y="3933056"/>
            <a:ext cx="2311921" cy="461665"/>
          </a:xfrm>
          <a:prstGeom prst="rect">
            <a:avLst/>
          </a:prstGeom>
          <a:noFill/>
        </p:spPr>
        <p:txBody>
          <a:bodyPr wrap="square" rtlCol="0">
            <a:spAutoFit/>
          </a:bodyPr>
          <a:lstStyle/>
          <a:p>
            <a:r>
              <a:rPr lang="nn-NO" sz="2400" dirty="0"/>
              <a:t>27</a:t>
            </a:r>
            <a:r>
              <a:rPr lang="nn-NO" sz="2400" baseline="30000" dirty="0"/>
              <a:t>o</a:t>
            </a:r>
          </a:p>
        </p:txBody>
      </p:sp>
      <p:cxnSp>
        <p:nvCxnSpPr>
          <p:cNvPr id="10" name="Rett pilkobling 5"/>
          <p:cNvCxnSpPr>
            <a:cxnSpLocks/>
          </p:cNvCxnSpPr>
          <p:nvPr/>
        </p:nvCxnSpPr>
        <p:spPr>
          <a:xfrm>
            <a:off x="3851920" y="1052736"/>
            <a:ext cx="2160240"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Rett pilkobling 10"/>
          <p:cNvCxnSpPr>
            <a:cxnSpLocks/>
          </p:cNvCxnSpPr>
          <p:nvPr/>
        </p:nvCxnSpPr>
        <p:spPr>
          <a:xfrm flipH="1" flipV="1">
            <a:off x="6012160" y="1052736"/>
            <a:ext cx="144016" cy="4392488"/>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kstSylinder 15"/>
          <p:cNvSpPr txBox="1"/>
          <p:nvPr/>
        </p:nvSpPr>
        <p:spPr>
          <a:xfrm>
            <a:off x="7020272" y="1268760"/>
            <a:ext cx="1944216" cy="3600986"/>
          </a:xfrm>
          <a:prstGeom prst="rect">
            <a:avLst/>
          </a:prstGeom>
          <a:noFill/>
        </p:spPr>
        <p:txBody>
          <a:bodyPr wrap="square" rtlCol="0">
            <a:spAutoFit/>
          </a:bodyPr>
          <a:lstStyle/>
          <a:p>
            <a:r>
              <a:rPr lang="nn-NO" sz="2800" b="1" dirty="0" smtClean="0"/>
              <a:t>Strevaren arbeider på trykk</a:t>
            </a:r>
            <a:r>
              <a:rPr lang="nn-NO" sz="2400" dirty="0" smtClean="0"/>
              <a:t>, og han kan vera forspent. </a:t>
            </a:r>
          </a:p>
          <a:p>
            <a:endParaRPr lang="nn-NO" sz="2400" dirty="0" smtClean="0"/>
          </a:p>
          <a:p>
            <a:r>
              <a:rPr lang="nn-NO" sz="2400" dirty="0" smtClean="0"/>
              <a:t> Viktig med nøyaktig felling.</a:t>
            </a:r>
            <a:endParaRPr lang="nn-NO" sz="2400" dirty="0"/>
          </a:p>
        </p:txBody>
      </p:sp>
      <p:sp>
        <p:nvSpPr>
          <p:cNvPr id="13" name="Rektangel 12"/>
          <p:cNvSpPr/>
          <p:nvPr/>
        </p:nvSpPr>
        <p:spPr>
          <a:xfrm>
            <a:off x="2555776" y="692696"/>
            <a:ext cx="288032" cy="511256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14" name="Rektangel 13"/>
          <p:cNvSpPr/>
          <p:nvPr/>
        </p:nvSpPr>
        <p:spPr>
          <a:xfrm>
            <a:off x="2915816" y="692696"/>
            <a:ext cx="288032" cy="511256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cxnSp>
        <p:nvCxnSpPr>
          <p:cNvPr id="17" name="Rett pil 16"/>
          <p:cNvCxnSpPr/>
          <p:nvPr/>
        </p:nvCxnSpPr>
        <p:spPr>
          <a:xfrm>
            <a:off x="755576" y="764704"/>
            <a:ext cx="1008112" cy="0"/>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Rett pil 17"/>
          <p:cNvCxnSpPr/>
          <p:nvPr/>
        </p:nvCxnSpPr>
        <p:spPr>
          <a:xfrm>
            <a:off x="2771800" y="1268760"/>
            <a:ext cx="0" cy="720080"/>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Rett pil 19"/>
          <p:cNvCxnSpPr/>
          <p:nvPr/>
        </p:nvCxnSpPr>
        <p:spPr>
          <a:xfrm flipV="1">
            <a:off x="3563888" y="0"/>
            <a:ext cx="0" cy="836712"/>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Rett pil 22"/>
          <p:cNvCxnSpPr/>
          <p:nvPr/>
        </p:nvCxnSpPr>
        <p:spPr>
          <a:xfrm>
            <a:off x="6156176" y="5589240"/>
            <a:ext cx="648072" cy="0"/>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Rett pil 23"/>
          <p:cNvCxnSpPr/>
          <p:nvPr/>
        </p:nvCxnSpPr>
        <p:spPr>
          <a:xfrm>
            <a:off x="6084168" y="5589240"/>
            <a:ext cx="0" cy="720080"/>
          </a:xfrm>
          <a:prstGeom prst="straightConnector1">
            <a:avLst/>
          </a:prstGeom>
          <a:ln w="762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Plassholder for lysbildenummer 18"/>
          <p:cNvSpPr>
            <a:spLocks noGrp="1"/>
          </p:cNvSpPr>
          <p:nvPr>
            <p:ph type="sldNum" sz="quarter" idx="12"/>
          </p:nvPr>
        </p:nvSpPr>
        <p:spPr/>
        <p:txBody>
          <a:bodyPr/>
          <a:lstStyle/>
          <a:p>
            <a:fld id="{B12784B6-4636-49A5-9E65-61AC19ECFD66}" type="slidenum">
              <a:rPr lang="nn-NO" smtClean="0"/>
              <a:pPr/>
              <a:t>33</a:t>
            </a:fld>
            <a:endParaRPr lang="nn-NO"/>
          </a:p>
        </p:txBody>
      </p:sp>
    </p:spTree>
    <p:extLst>
      <p:ext uri="{BB962C8B-B14F-4D97-AF65-F5344CB8AC3E}">
        <p14:creationId xmlns:p14="http://schemas.microsoft.com/office/powerpoint/2010/main" xmlns="" val="1447941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306b.bmp"/>
          <p:cNvPicPr>
            <a:picLocks noChangeAspect="1"/>
          </p:cNvPicPr>
          <p:nvPr/>
        </p:nvPicPr>
        <p:blipFill>
          <a:blip r:embed="rId2" cstate="print"/>
          <a:stretch>
            <a:fillRect/>
          </a:stretch>
        </p:blipFill>
        <p:spPr>
          <a:xfrm rot="16200000">
            <a:off x="914282" y="533990"/>
            <a:ext cx="5877272" cy="6770748"/>
          </a:xfrm>
          <a:prstGeom prst="rect">
            <a:avLst/>
          </a:prstGeom>
        </p:spPr>
      </p:pic>
      <p:sp>
        <p:nvSpPr>
          <p:cNvPr id="3" name="TekstSylinder 2"/>
          <p:cNvSpPr txBox="1"/>
          <p:nvPr/>
        </p:nvSpPr>
        <p:spPr>
          <a:xfrm>
            <a:off x="4211960" y="2636912"/>
            <a:ext cx="4932040" cy="2246769"/>
          </a:xfrm>
          <a:prstGeom prst="rect">
            <a:avLst/>
          </a:prstGeom>
          <a:noFill/>
        </p:spPr>
        <p:txBody>
          <a:bodyPr wrap="square" rtlCol="0">
            <a:spAutoFit/>
          </a:bodyPr>
          <a:lstStyle/>
          <a:p>
            <a:r>
              <a:rPr lang="nn-NO" sz="2800" dirty="0" smtClean="0"/>
              <a:t>Nøyen utforming av støytpunkt.  Nøyaktig felling gjev stabil samanføying.</a:t>
            </a:r>
          </a:p>
          <a:p>
            <a:endParaRPr lang="nn-NO" sz="2800" dirty="0" smtClean="0"/>
          </a:p>
          <a:p>
            <a:r>
              <a:rPr lang="nn-NO" sz="2800" dirty="0" smtClean="0">
                <a:solidFill>
                  <a:srgbClr val="C00000"/>
                </a:solidFill>
              </a:rPr>
              <a:t>Stramming hindrar slark</a:t>
            </a:r>
            <a:endParaRPr lang="nn-NO" sz="2800" dirty="0">
              <a:solidFill>
                <a:srgbClr val="C00000"/>
              </a:solidFill>
            </a:endParaRPr>
          </a:p>
        </p:txBody>
      </p:sp>
      <p:cxnSp>
        <p:nvCxnSpPr>
          <p:cNvPr id="5" name="Rett pil 4"/>
          <p:cNvCxnSpPr/>
          <p:nvPr/>
        </p:nvCxnSpPr>
        <p:spPr>
          <a:xfrm flipH="1">
            <a:off x="4499992" y="5085184"/>
            <a:ext cx="432048" cy="28803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Rett pil 5"/>
          <p:cNvCxnSpPr/>
          <p:nvPr/>
        </p:nvCxnSpPr>
        <p:spPr>
          <a:xfrm flipV="1">
            <a:off x="1907704" y="836712"/>
            <a:ext cx="72008" cy="57606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Plassholder for lysbildenummer 6"/>
          <p:cNvSpPr>
            <a:spLocks noGrp="1"/>
          </p:cNvSpPr>
          <p:nvPr>
            <p:ph type="sldNum" sz="quarter" idx="12"/>
          </p:nvPr>
        </p:nvSpPr>
        <p:spPr/>
        <p:txBody>
          <a:bodyPr/>
          <a:lstStyle/>
          <a:p>
            <a:fld id="{B12784B6-4636-49A5-9E65-61AC19ECFD66}" type="slidenum">
              <a:rPr lang="nn-NO" smtClean="0"/>
              <a:pPr/>
              <a:t>34</a:t>
            </a:fld>
            <a:endParaRPr lang="nn-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img132.jpg"/>
          <p:cNvPicPr>
            <a:picLocks noChangeAspect="1"/>
          </p:cNvPicPr>
          <p:nvPr/>
        </p:nvPicPr>
        <p:blipFill>
          <a:blip r:embed="rId2" cstate="print"/>
          <a:stretch>
            <a:fillRect/>
          </a:stretch>
        </p:blipFill>
        <p:spPr>
          <a:xfrm>
            <a:off x="0" y="0"/>
            <a:ext cx="9144000" cy="6344920"/>
          </a:xfrm>
          <a:prstGeom prst="rect">
            <a:avLst/>
          </a:prstGeom>
        </p:spPr>
      </p:pic>
      <p:pic>
        <p:nvPicPr>
          <p:cNvPr id="4" name="Bilde 3" descr="img070.jpg"/>
          <p:cNvPicPr>
            <a:picLocks noChangeAspect="1"/>
          </p:cNvPicPr>
          <p:nvPr/>
        </p:nvPicPr>
        <p:blipFill>
          <a:blip r:embed="rId3" cstate="print">
            <a:lum bright="20000"/>
          </a:blip>
          <a:stretch>
            <a:fillRect/>
          </a:stretch>
        </p:blipFill>
        <p:spPr>
          <a:xfrm>
            <a:off x="0" y="0"/>
            <a:ext cx="3586076" cy="2348880"/>
          </a:xfrm>
          <a:prstGeom prst="rect">
            <a:avLst/>
          </a:prstGeom>
          <a:ln w="28575">
            <a:solidFill>
              <a:schemeClr val="bg1"/>
            </a:solidFill>
          </a:ln>
        </p:spPr>
      </p:pic>
      <p:sp>
        <p:nvSpPr>
          <p:cNvPr id="5" name="TekstSylinder 4"/>
          <p:cNvSpPr txBox="1"/>
          <p:nvPr/>
        </p:nvSpPr>
        <p:spPr>
          <a:xfrm>
            <a:off x="107504" y="6381328"/>
            <a:ext cx="9036496" cy="461665"/>
          </a:xfrm>
          <a:prstGeom prst="rect">
            <a:avLst/>
          </a:prstGeom>
          <a:noFill/>
        </p:spPr>
        <p:txBody>
          <a:bodyPr wrap="square" rtlCol="0">
            <a:spAutoFit/>
          </a:bodyPr>
          <a:lstStyle/>
          <a:p>
            <a:r>
              <a:rPr lang="nn-NO" sz="2400" dirty="0" smtClean="0"/>
              <a:t>Enkle hus å sjå til på utsida. Når du kjem inn blir du overvelda</a:t>
            </a:r>
            <a:endParaRPr lang="nn-NO" sz="2400" dirty="0"/>
          </a:p>
        </p:txBody>
      </p:sp>
      <p:sp>
        <p:nvSpPr>
          <p:cNvPr id="6" name="Plassholder for lysbildenummer 5"/>
          <p:cNvSpPr>
            <a:spLocks noGrp="1"/>
          </p:cNvSpPr>
          <p:nvPr>
            <p:ph type="sldNum" sz="quarter" idx="12"/>
          </p:nvPr>
        </p:nvSpPr>
        <p:spPr/>
        <p:txBody>
          <a:bodyPr/>
          <a:lstStyle/>
          <a:p>
            <a:fld id="{B12784B6-4636-49A5-9E65-61AC19ECFD66}" type="slidenum">
              <a:rPr lang="nn-NO" smtClean="0"/>
              <a:pPr/>
              <a:t>35</a:t>
            </a:fld>
            <a:endParaRPr lang="nn-NO"/>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301.bmp"/>
          <p:cNvPicPr>
            <a:picLocks noChangeAspect="1"/>
          </p:cNvPicPr>
          <p:nvPr/>
        </p:nvPicPr>
        <p:blipFill>
          <a:blip r:embed="rId2" cstate="print"/>
          <a:srcRect l="22495" t="46850" r="55000" b="3801"/>
          <a:stretch>
            <a:fillRect/>
          </a:stretch>
        </p:blipFill>
        <p:spPr>
          <a:xfrm rot="16200000">
            <a:off x="3667077" y="904406"/>
            <a:ext cx="2853453" cy="8100392"/>
          </a:xfrm>
          <a:prstGeom prst="rect">
            <a:avLst/>
          </a:prstGeom>
        </p:spPr>
      </p:pic>
      <p:pic>
        <p:nvPicPr>
          <p:cNvPr id="3" name="Bilde 2" descr="301.bmp"/>
          <p:cNvPicPr>
            <a:picLocks noChangeAspect="1"/>
          </p:cNvPicPr>
          <p:nvPr/>
        </p:nvPicPr>
        <p:blipFill>
          <a:blip r:embed="rId2" cstate="print"/>
          <a:srcRect l="21158" r="44858" b="76900"/>
          <a:stretch>
            <a:fillRect/>
          </a:stretch>
        </p:blipFill>
        <p:spPr>
          <a:xfrm rot="16200000">
            <a:off x="-223354" y="223352"/>
            <a:ext cx="3722566" cy="3275858"/>
          </a:xfrm>
          <a:prstGeom prst="rect">
            <a:avLst/>
          </a:prstGeom>
        </p:spPr>
      </p:pic>
      <p:sp>
        <p:nvSpPr>
          <p:cNvPr id="4" name="TekstSylinder 3"/>
          <p:cNvSpPr txBox="1"/>
          <p:nvPr/>
        </p:nvSpPr>
        <p:spPr>
          <a:xfrm>
            <a:off x="3131840" y="260648"/>
            <a:ext cx="6012160" cy="3416320"/>
          </a:xfrm>
          <a:prstGeom prst="rect">
            <a:avLst/>
          </a:prstGeom>
          <a:noFill/>
        </p:spPr>
        <p:txBody>
          <a:bodyPr wrap="square" rtlCol="0">
            <a:spAutoFit/>
          </a:bodyPr>
          <a:lstStyle/>
          <a:p>
            <a:r>
              <a:rPr lang="nn-NO" sz="2800" dirty="0">
                <a:solidFill>
                  <a:schemeClr val="accent2">
                    <a:lumMod val="50000"/>
                  </a:schemeClr>
                </a:solidFill>
              </a:rPr>
              <a:t>Vi skil mellom ulike </a:t>
            </a:r>
            <a:r>
              <a:rPr lang="nn-NO" sz="2800" dirty="0" smtClean="0">
                <a:solidFill>
                  <a:schemeClr val="accent2">
                    <a:lumMod val="50000"/>
                  </a:schemeClr>
                </a:solidFill>
              </a:rPr>
              <a:t>tappar. Dei sikrar posisjon for ståande i liggjande. </a:t>
            </a:r>
            <a:endParaRPr lang="nn-NO" sz="2800" dirty="0">
              <a:solidFill>
                <a:schemeClr val="accent2">
                  <a:lumMod val="50000"/>
                </a:schemeClr>
              </a:solidFill>
            </a:endParaRPr>
          </a:p>
          <a:p>
            <a:endParaRPr lang="nn-NO" sz="2000" dirty="0">
              <a:solidFill>
                <a:schemeClr val="accent2">
                  <a:lumMod val="50000"/>
                </a:schemeClr>
              </a:solidFill>
            </a:endParaRPr>
          </a:p>
          <a:p>
            <a:r>
              <a:rPr lang="nn-NO" sz="2000" dirty="0">
                <a:solidFill>
                  <a:schemeClr val="accent2">
                    <a:lumMod val="50000"/>
                  </a:schemeClr>
                </a:solidFill>
              </a:rPr>
              <a:t>Heiltapp</a:t>
            </a:r>
          </a:p>
          <a:p>
            <a:endParaRPr lang="nn-NO" sz="2000" dirty="0">
              <a:solidFill>
                <a:schemeClr val="accent2">
                  <a:lumMod val="50000"/>
                </a:schemeClr>
              </a:solidFill>
            </a:endParaRPr>
          </a:p>
          <a:p>
            <a:r>
              <a:rPr lang="nn-NO" sz="2000" dirty="0">
                <a:solidFill>
                  <a:schemeClr val="accent2">
                    <a:lumMod val="50000"/>
                  </a:schemeClr>
                </a:solidFill>
              </a:rPr>
              <a:t>	halvtapp </a:t>
            </a:r>
          </a:p>
          <a:p>
            <a:endParaRPr lang="nn-NO" sz="2000" dirty="0">
              <a:solidFill>
                <a:schemeClr val="accent2">
                  <a:lumMod val="50000"/>
                </a:schemeClr>
              </a:solidFill>
            </a:endParaRPr>
          </a:p>
          <a:p>
            <a:r>
              <a:rPr lang="nn-NO" sz="2000" dirty="0">
                <a:solidFill>
                  <a:schemeClr val="accent2">
                    <a:lumMod val="50000"/>
                  </a:schemeClr>
                </a:solidFill>
              </a:rPr>
              <a:t>		kvarttapp</a:t>
            </a:r>
          </a:p>
          <a:p>
            <a:r>
              <a:rPr lang="nn-NO" sz="2000" dirty="0">
                <a:solidFill>
                  <a:schemeClr val="accent2">
                    <a:lumMod val="50000"/>
                  </a:schemeClr>
                </a:solidFill>
              </a:rPr>
              <a:t>			I somme hus finn vi jamvel 				</a:t>
            </a:r>
            <a:r>
              <a:rPr lang="nn-NO" sz="2000" baseline="30000" dirty="0">
                <a:solidFill>
                  <a:schemeClr val="accent2">
                    <a:lumMod val="50000"/>
                  </a:schemeClr>
                </a:solidFill>
              </a:rPr>
              <a:t>1</a:t>
            </a:r>
            <a:r>
              <a:rPr lang="nn-NO" sz="2000" dirty="0">
                <a:solidFill>
                  <a:schemeClr val="accent2">
                    <a:lumMod val="50000"/>
                  </a:schemeClr>
                </a:solidFill>
              </a:rPr>
              <a:t>/</a:t>
            </a:r>
            <a:r>
              <a:rPr lang="nn-NO" sz="2000" baseline="-25000" dirty="0">
                <a:solidFill>
                  <a:schemeClr val="accent2">
                    <a:lumMod val="50000"/>
                  </a:schemeClr>
                </a:solidFill>
              </a:rPr>
              <a:t>3</a:t>
            </a:r>
            <a:r>
              <a:rPr lang="nn-NO" sz="2000" dirty="0">
                <a:solidFill>
                  <a:schemeClr val="accent2">
                    <a:lumMod val="50000"/>
                  </a:schemeClr>
                </a:solidFill>
              </a:rPr>
              <a:t> tapp.</a:t>
            </a:r>
          </a:p>
        </p:txBody>
      </p:sp>
      <p:cxnSp>
        <p:nvCxnSpPr>
          <p:cNvPr id="6" name="Rett pil 5"/>
          <p:cNvCxnSpPr/>
          <p:nvPr/>
        </p:nvCxnSpPr>
        <p:spPr>
          <a:xfrm flipH="1">
            <a:off x="2195736" y="1340768"/>
            <a:ext cx="1008112" cy="43204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Rett pil 7"/>
          <p:cNvCxnSpPr/>
          <p:nvPr/>
        </p:nvCxnSpPr>
        <p:spPr>
          <a:xfrm flipH="1">
            <a:off x="1907704" y="1340768"/>
            <a:ext cx="1296144" cy="136815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Rett pil 8"/>
          <p:cNvCxnSpPr/>
          <p:nvPr/>
        </p:nvCxnSpPr>
        <p:spPr>
          <a:xfrm flipH="1">
            <a:off x="2483768" y="2420888"/>
            <a:ext cx="1728192" cy="302433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Rett pil 9"/>
          <p:cNvCxnSpPr/>
          <p:nvPr/>
        </p:nvCxnSpPr>
        <p:spPr>
          <a:xfrm>
            <a:off x="5436096" y="2996952"/>
            <a:ext cx="0" cy="23042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Rett pil 10"/>
          <p:cNvCxnSpPr/>
          <p:nvPr/>
        </p:nvCxnSpPr>
        <p:spPr>
          <a:xfrm>
            <a:off x="7524328" y="3573016"/>
            <a:ext cx="720080" cy="172819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Plassholder for lysbildenummer 11"/>
          <p:cNvSpPr>
            <a:spLocks noGrp="1"/>
          </p:cNvSpPr>
          <p:nvPr>
            <p:ph type="sldNum" sz="quarter" idx="12"/>
          </p:nvPr>
        </p:nvSpPr>
        <p:spPr/>
        <p:txBody>
          <a:bodyPr/>
          <a:lstStyle/>
          <a:p>
            <a:fld id="{B12784B6-4636-49A5-9E65-61AC19ECFD66}" type="slidenum">
              <a:rPr lang="nn-NO" smtClean="0"/>
              <a:pPr/>
              <a:t>36</a:t>
            </a:fld>
            <a:endParaRPr lang="nn-NO"/>
          </a:p>
        </p:txBody>
      </p:sp>
      <p:sp>
        <p:nvSpPr>
          <p:cNvPr id="13" name="Rektangel 12"/>
          <p:cNvSpPr/>
          <p:nvPr/>
        </p:nvSpPr>
        <p:spPr>
          <a:xfrm>
            <a:off x="5076056" y="5301208"/>
            <a:ext cx="57606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cxnSp>
        <p:nvCxnSpPr>
          <p:cNvPr id="17" name="Rett linje 16"/>
          <p:cNvCxnSpPr/>
          <p:nvPr/>
        </p:nvCxnSpPr>
        <p:spPr>
          <a:xfrm>
            <a:off x="5004048" y="5445224"/>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ett linje 18"/>
          <p:cNvCxnSpPr/>
          <p:nvPr/>
        </p:nvCxnSpPr>
        <p:spPr>
          <a:xfrm>
            <a:off x="5364088" y="5445224"/>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ett linje 21"/>
          <p:cNvCxnSpPr/>
          <p:nvPr/>
        </p:nvCxnSpPr>
        <p:spPr>
          <a:xfrm>
            <a:off x="5004048" y="5445224"/>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Rett linje 23"/>
          <p:cNvCxnSpPr/>
          <p:nvPr/>
        </p:nvCxnSpPr>
        <p:spPr>
          <a:xfrm>
            <a:off x="5004048" y="5805264"/>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266.bmp"/>
          <p:cNvPicPr>
            <a:picLocks noChangeAspect="1"/>
          </p:cNvPicPr>
          <p:nvPr/>
        </p:nvPicPr>
        <p:blipFill>
          <a:blip r:embed="rId3" cstate="print"/>
          <a:stretch>
            <a:fillRect/>
          </a:stretch>
        </p:blipFill>
        <p:spPr>
          <a:xfrm rot="16200000">
            <a:off x="217978" y="-217978"/>
            <a:ext cx="2924945" cy="3360898"/>
          </a:xfrm>
          <a:prstGeom prst="rect">
            <a:avLst/>
          </a:prstGeom>
        </p:spPr>
      </p:pic>
      <p:pic>
        <p:nvPicPr>
          <p:cNvPr id="4" name="Bilde 3" descr="268.bmp"/>
          <p:cNvPicPr>
            <a:picLocks noChangeAspect="1"/>
          </p:cNvPicPr>
          <p:nvPr/>
        </p:nvPicPr>
        <p:blipFill>
          <a:blip r:embed="rId4" cstate="print"/>
          <a:stretch>
            <a:fillRect/>
          </a:stretch>
        </p:blipFill>
        <p:spPr>
          <a:xfrm>
            <a:off x="4860032" y="3212976"/>
            <a:ext cx="3899802" cy="3528392"/>
          </a:xfrm>
          <a:prstGeom prst="rect">
            <a:avLst/>
          </a:prstGeom>
        </p:spPr>
      </p:pic>
      <p:pic>
        <p:nvPicPr>
          <p:cNvPr id="5" name="Bilde 4" descr="269a.JPG"/>
          <p:cNvPicPr>
            <a:picLocks noChangeAspect="1"/>
          </p:cNvPicPr>
          <p:nvPr/>
        </p:nvPicPr>
        <p:blipFill>
          <a:blip r:embed="rId5" cstate="print"/>
          <a:srcRect t="20598"/>
          <a:stretch>
            <a:fillRect/>
          </a:stretch>
        </p:blipFill>
        <p:spPr>
          <a:xfrm>
            <a:off x="3632484" y="0"/>
            <a:ext cx="5403901" cy="2852936"/>
          </a:xfrm>
          <a:prstGeom prst="rect">
            <a:avLst/>
          </a:prstGeom>
        </p:spPr>
      </p:pic>
      <p:pic>
        <p:nvPicPr>
          <p:cNvPr id="6" name="Bilde 5" descr="271.bmp"/>
          <p:cNvPicPr>
            <a:picLocks noChangeAspect="1"/>
          </p:cNvPicPr>
          <p:nvPr/>
        </p:nvPicPr>
        <p:blipFill>
          <a:blip r:embed="rId6" cstate="print"/>
          <a:srcRect l="22021"/>
          <a:stretch>
            <a:fillRect/>
          </a:stretch>
        </p:blipFill>
        <p:spPr>
          <a:xfrm>
            <a:off x="3203848" y="0"/>
            <a:ext cx="1019937" cy="6858000"/>
          </a:xfrm>
          <a:prstGeom prst="rect">
            <a:avLst/>
          </a:prstGeom>
        </p:spPr>
      </p:pic>
      <p:sp>
        <p:nvSpPr>
          <p:cNvPr id="7" name="TekstSylinder 6"/>
          <p:cNvSpPr txBox="1"/>
          <p:nvPr/>
        </p:nvSpPr>
        <p:spPr>
          <a:xfrm>
            <a:off x="0" y="3140968"/>
            <a:ext cx="3203848" cy="1938992"/>
          </a:xfrm>
          <a:prstGeom prst="rect">
            <a:avLst/>
          </a:prstGeom>
          <a:noFill/>
        </p:spPr>
        <p:txBody>
          <a:bodyPr wrap="square" rtlCol="0">
            <a:spAutoFit/>
          </a:bodyPr>
          <a:lstStyle/>
          <a:p>
            <a:r>
              <a:rPr lang="nn-NO" sz="2400" dirty="0" smtClean="0"/>
              <a:t>Dei tradisjonelle målemidla </a:t>
            </a:r>
            <a:r>
              <a:rPr lang="nn-NO" sz="2400" b="1" dirty="0" smtClean="0">
                <a:solidFill>
                  <a:srgbClr val="C00000"/>
                </a:solidFill>
              </a:rPr>
              <a:t>er </a:t>
            </a:r>
            <a:r>
              <a:rPr lang="nn-NO" sz="2400" b="1" dirty="0" err="1" smtClean="0">
                <a:solidFill>
                  <a:srgbClr val="C00000"/>
                </a:solidFill>
              </a:rPr>
              <a:t>kuer</a:t>
            </a:r>
            <a:r>
              <a:rPr lang="nn-NO" sz="2400" b="1" dirty="0" smtClean="0">
                <a:solidFill>
                  <a:srgbClr val="C00000"/>
                </a:solidFill>
              </a:rPr>
              <a:t> og malar. </a:t>
            </a:r>
            <a:r>
              <a:rPr lang="nn-NO" sz="2400" dirty="0" smtClean="0"/>
              <a:t>Dei sikrar raskt og presist  arbeid. Dertil kjem </a:t>
            </a:r>
            <a:r>
              <a:rPr lang="nn-NO" sz="2400" b="1" dirty="0" smtClean="0">
                <a:solidFill>
                  <a:srgbClr val="C00000"/>
                </a:solidFill>
              </a:rPr>
              <a:t>lodd og </a:t>
            </a:r>
            <a:r>
              <a:rPr lang="nn-NO" sz="2400" b="1" dirty="0" err="1" smtClean="0">
                <a:solidFill>
                  <a:srgbClr val="C00000"/>
                </a:solidFill>
              </a:rPr>
              <a:t>alenstav</a:t>
            </a:r>
            <a:endParaRPr lang="nn-NO" sz="2400" b="1" dirty="0">
              <a:solidFill>
                <a:srgbClr val="C00000"/>
              </a:solidFill>
            </a:endParaRPr>
          </a:p>
        </p:txBody>
      </p:sp>
      <p:sp>
        <p:nvSpPr>
          <p:cNvPr id="8" name="Plassholder for lysbildenummer 7"/>
          <p:cNvSpPr>
            <a:spLocks noGrp="1"/>
          </p:cNvSpPr>
          <p:nvPr>
            <p:ph type="sldNum" sz="quarter" idx="12"/>
          </p:nvPr>
        </p:nvSpPr>
        <p:spPr/>
        <p:txBody>
          <a:bodyPr/>
          <a:lstStyle/>
          <a:p>
            <a:fld id="{B12784B6-4636-49A5-9E65-61AC19ECFD66}" type="slidenum">
              <a:rPr lang="nn-NO" smtClean="0"/>
              <a:pPr/>
              <a:t>37</a:t>
            </a:fld>
            <a:endParaRPr lang="nn-NO"/>
          </a:p>
        </p:txBody>
      </p:sp>
      <p:sp>
        <p:nvSpPr>
          <p:cNvPr id="9" name="Rektangel 8"/>
          <p:cNvSpPr/>
          <p:nvPr/>
        </p:nvSpPr>
        <p:spPr>
          <a:xfrm>
            <a:off x="179512" y="5733256"/>
            <a:ext cx="3240360"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10" name="TekstSylinder 9"/>
          <p:cNvSpPr txBox="1"/>
          <p:nvPr/>
        </p:nvSpPr>
        <p:spPr>
          <a:xfrm>
            <a:off x="179512" y="5661248"/>
            <a:ext cx="3168352" cy="369332"/>
          </a:xfrm>
          <a:prstGeom prst="rect">
            <a:avLst/>
          </a:prstGeom>
          <a:noFill/>
        </p:spPr>
        <p:txBody>
          <a:bodyPr wrap="square" rtlCol="0">
            <a:spAutoFit/>
          </a:bodyPr>
          <a:lstStyle/>
          <a:p>
            <a:r>
              <a:rPr lang="nn-NO" dirty="0" err="1" smtClean="0"/>
              <a:t>Alenstav</a:t>
            </a:r>
            <a:r>
              <a:rPr lang="nn-NO" dirty="0" smtClean="0"/>
              <a:t> delt i kvart og tommar</a:t>
            </a:r>
            <a:endParaRPr lang="nn-NO"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270.jpg"/>
          <p:cNvPicPr>
            <a:picLocks noChangeAspect="1"/>
          </p:cNvPicPr>
          <p:nvPr/>
        </p:nvPicPr>
        <p:blipFill>
          <a:blip r:embed="rId2" cstate="print"/>
          <a:srcRect t="18868" r="14286" b="18792"/>
          <a:stretch>
            <a:fillRect/>
          </a:stretch>
        </p:blipFill>
        <p:spPr>
          <a:xfrm>
            <a:off x="107504" y="0"/>
            <a:ext cx="6435231" cy="6858000"/>
          </a:xfrm>
          <a:prstGeom prst="rect">
            <a:avLst/>
          </a:prstGeom>
        </p:spPr>
      </p:pic>
      <p:sp>
        <p:nvSpPr>
          <p:cNvPr id="3" name="TekstSylinder 2"/>
          <p:cNvSpPr txBox="1"/>
          <p:nvPr/>
        </p:nvSpPr>
        <p:spPr>
          <a:xfrm>
            <a:off x="6588224" y="2204864"/>
            <a:ext cx="2555776" cy="2308324"/>
          </a:xfrm>
          <a:prstGeom prst="rect">
            <a:avLst/>
          </a:prstGeom>
          <a:noFill/>
        </p:spPr>
        <p:txBody>
          <a:bodyPr wrap="square" rtlCol="0">
            <a:spAutoFit/>
          </a:bodyPr>
          <a:lstStyle/>
          <a:p>
            <a:r>
              <a:rPr lang="nn-NO" sz="2400" dirty="0" smtClean="0">
                <a:solidFill>
                  <a:schemeClr val="accent6">
                    <a:lumMod val="50000"/>
                  </a:schemeClr>
                </a:solidFill>
              </a:rPr>
              <a:t>Når vi måler inn 3/8 og holet er 1/4 dimensjon, vil tappholet bli plassert på ideell midt i tømmer.</a:t>
            </a:r>
            <a:endParaRPr lang="nn-NO" sz="2400" dirty="0">
              <a:solidFill>
                <a:schemeClr val="accent6">
                  <a:lumMod val="50000"/>
                </a:schemeClr>
              </a:solidFill>
            </a:endParaRPr>
          </a:p>
        </p:txBody>
      </p:sp>
      <p:sp>
        <p:nvSpPr>
          <p:cNvPr id="4" name="Plassholder for lysbildenummer 3"/>
          <p:cNvSpPr>
            <a:spLocks noGrp="1"/>
          </p:cNvSpPr>
          <p:nvPr>
            <p:ph type="sldNum" sz="quarter" idx="12"/>
          </p:nvPr>
        </p:nvSpPr>
        <p:spPr/>
        <p:txBody>
          <a:bodyPr/>
          <a:lstStyle/>
          <a:p>
            <a:fld id="{B12784B6-4636-49A5-9E65-61AC19ECFD66}" type="slidenum">
              <a:rPr lang="nn-NO" smtClean="0"/>
              <a:pPr/>
              <a:t>38</a:t>
            </a:fld>
            <a:endParaRPr lang="nn-NO"/>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ikremsbukta 011.JPG"/>
          <p:cNvPicPr>
            <a:picLocks noChangeAspect="1"/>
          </p:cNvPicPr>
          <p:nvPr/>
        </p:nvPicPr>
        <p:blipFill>
          <a:blip r:embed="rId2" cstate="print"/>
          <a:stretch>
            <a:fillRect/>
          </a:stretch>
        </p:blipFill>
        <p:spPr>
          <a:xfrm>
            <a:off x="0" y="-99392"/>
            <a:ext cx="4590893" cy="6858000"/>
          </a:xfrm>
          <a:prstGeom prst="rect">
            <a:avLst/>
          </a:prstGeom>
        </p:spPr>
      </p:pic>
      <p:pic>
        <p:nvPicPr>
          <p:cNvPr id="3" name="Bilde 2" descr="Eikremsbukta 018.JPG"/>
          <p:cNvPicPr>
            <a:picLocks noChangeAspect="1"/>
          </p:cNvPicPr>
          <p:nvPr/>
        </p:nvPicPr>
        <p:blipFill>
          <a:blip r:embed="rId3" cstate="print"/>
          <a:stretch>
            <a:fillRect/>
          </a:stretch>
        </p:blipFill>
        <p:spPr>
          <a:xfrm>
            <a:off x="4679568" y="0"/>
            <a:ext cx="4464432" cy="2988587"/>
          </a:xfrm>
          <a:prstGeom prst="rect">
            <a:avLst/>
          </a:prstGeom>
        </p:spPr>
      </p:pic>
      <p:sp>
        <p:nvSpPr>
          <p:cNvPr id="4" name="TekstSylinder 3"/>
          <p:cNvSpPr txBox="1"/>
          <p:nvPr/>
        </p:nvSpPr>
        <p:spPr>
          <a:xfrm>
            <a:off x="4644008" y="2996952"/>
            <a:ext cx="4499992" cy="4308872"/>
          </a:xfrm>
          <a:prstGeom prst="rect">
            <a:avLst/>
          </a:prstGeom>
          <a:noFill/>
        </p:spPr>
        <p:txBody>
          <a:bodyPr wrap="square" rtlCol="0">
            <a:spAutoFit/>
          </a:bodyPr>
          <a:lstStyle/>
          <a:p>
            <a:r>
              <a:rPr lang="nn-NO" sz="2400" dirty="0" smtClean="0"/>
              <a:t>Dette er stikker eller stukken spon</a:t>
            </a:r>
            <a:r>
              <a:rPr lang="nn-NO" dirty="0" smtClean="0"/>
              <a:t>. </a:t>
            </a:r>
          </a:p>
          <a:p>
            <a:endParaRPr lang="nn-NO" sz="2400" b="1" i="1" dirty="0" smtClean="0"/>
          </a:p>
          <a:p>
            <a:r>
              <a:rPr lang="nn-NO" sz="2400" b="1" i="1" dirty="0" smtClean="0"/>
              <a:t>Spon </a:t>
            </a:r>
            <a:r>
              <a:rPr lang="nn-NO" sz="2400" dirty="0" smtClean="0"/>
              <a:t>omfattar i alt 6 hovudgrupper og med til dels mange mønster for kvar: </a:t>
            </a:r>
          </a:p>
          <a:p>
            <a:r>
              <a:rPr lang="nn-NO" sz="2400" dirty="0" smtClean="0"/>
              <a:t> </a:t>
            </a:r>
            <a:r>
              <a:rPr lang="nn-NO" sz="2800" b="1" i="1" dirty="0" smtClean="0"/>
              <a:t>Kløyvd og tilhoggen, bræde, saga tjukkspon, saga tynn spon (</a:t>
            </a:r>
            <a:r>
              <a:rPr lang="nn-NO" sz="2800" b="1" i="1" dirty="0" err="1" smtClean="0"/>
              <a:t>skingel</a:t>
            </a:r>
            <a:r>
              <a:rPr lang="nn-NO" sz="2800" b="1" i="1" dirty="0" smtClean="0"/>
              <a:t>), stukken spon, høvla flis.</a:t>
            </a:r>
          </a:p>
          <a:p>
            <a:endParaRPr lang="nn-NO" sz="2400" dirty="0" smtClean="0"/>
          </a:p>
          <a:p>
            <a:endParaRPr lang="nn-NO" dirty="0"/>
          </a:p>
        </p:txBody>
      </p:sp>
      <p:sp>
        <p:nvSpPr>
          <p:cNvPr id="5" name="Plassholder for lysbildenummer 4"/>
          <p:cNvSpPr>
            <a:spLocks noGrp="1"/>
          </p:cNvSpPr>
          <p:nvPr>
            <p:ph type="sldNum" sz="quarter" idx="12"/>
          </p:nvPr>
        </p:nvSpPr>
        <p:spPr/>
        <p:txBody>
          <a:bodyPr/>
          <a:lstStyle/>
          <a:p>
            <a:fld id="{B12784B6-4636-49A5-9E65-61AC19ECFD66}" type="slidenum">
              <a:rPr lang="nn-NO" smtClean="0"/>
              <a:pPr/>
              <a:t>39</a:t>
            </a:fld>
            <a:endParaRPr lang="nn-N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Bilde 2" descr="Kroppsmål.jpeg"/>
          <p:cNvPicPr>
            <a:picLocks noChangeAspect="1"/>
          </p:cNvPicPr>
          <p:nvPr/>
        </p:nvPicPr>
        <p:blipFill>
          <a:blip r:embed="rId2" cstate="print"/>
          <a:srcRect t="1723" b="11095"/>
          <a:stretch>
            <a:fillRect/>
          </a:stretch>
        </p:blipFill>
        <p:spPr bwMode="auto">
          <a:xfrm>
            <a:off x="611188" y="115888"/>
            <a:ext cx="7877175" cy="5905400"/>
          </a:xfrm>
          <a:prstGeom prst="rect">
            <a:avLst/>
          </a:prstGeom>
          <a:noFill/>
          <a:ln w="9525">
            <a:noFill/>
            <a:miter lim="800000"/>
            <a:headEnd/>
            <a:tailEnd/>
          </a:ln>
        </p:spPr>
      </p:pic>
      <p:sp>
        <p:nvSpPr>
          <p:cNvPr id="4" name="TekstSylinder 3"/>
          <p:cNvSpPr txBox="1"/>
          <p:nvPr/>
        </p:nvSpPr>
        <p:spPr>
          <a:xfrm>
            <a:off x="251520" y="6021288"/>
            <a:ext cx="8352928" cy="830997"/>
          </a:xfrm>
          <a:prstGeom prst="rect">
            <a:avLst/>
          </a:prstGeom>
          <a:noFill/>
        </p:spPr>
        <p:txBody>
          <a:bodyPr wrap="square" rtlCol="0">
            <a:spAutoFit/>
          </a:bodyPr>
          <a:lstStyle/>
          <a:p>
            <a:r>
              <a:rPr lang="nn-NO" sz="2400" b="1" i="1" dirty="0" smtClean="0">
                <a:solidFill>
                  <a:schemeClr val="accent2">
                    <a:lumMod val="50000"/>
                  </a:schemeClr>
                </a:solidFill>
              </a:rPr>
              <a:t>Fingerfamna</a:t>
            </a:r>
            <a:r>
              <a:rPr lang="nn-NO" sz="2400" dirty="0" smtClean="0"/>
              <a:t> </a:t>
            </a:r>
            <a:r>
              <a:rPr lang="nn-NO" sz="2400" dirty="0" smtClean="0">
                <a:solidFill>
                  <a:schemeClr val="accent2">
                    <a:lumMod val="50000"/>
                  </a:schemeClr>
                </a:solidFill>
              </a:rPr>
              <a:t>galdt frå langfinger til langfinger.  </a:t>
            </a:r>
            <a:r>
              <a:rPr lang="nn-NO" sz="2400" b="1" i="1" dirty="0" smtClean="0">
                <a:solidFill>
                  <a:schemeClr val="accent2">
                    <a:lumMod val="50000"/>
                  </a:schemeClr>
                </a:solidFill>
              </a:rPr>
              <a:t>Snørefamn</a:t>
            </a:r>
            <a:r>
              <a:rPr lang="nn-NO" sz="2400" dirty="0" smtClean="0">
                <a:solidFill>
                  <a:schemeClr val="accent2">
                    <a:lumMod val="50000"/>
                  </a:schemeClr>
                </a:solidFill>
              </a:rPr>
              <a:t> galdt frå handgrep til handgrep</a:t>
            </a:r>
            <a:r>
              <a:rPr lang="nn-NO" sz="2400" dirty="0" smtClean="0"/>
              <a:t>.</a:t>
            </a:r>
            <a:endParaRPr lang="nn-NO" sz="2400" dirty="0"/>
          </a:p>
        </p:txBody>
      </p:sp>
      <p:sp>
        <p:nvSpPr>
          <p:cNvPr id="5" name="Plassholder for lysbildenummer 4"/>
          <p:cNvSpPr>
            <a:spLocks noGrp="1"/>
          </p:cNvSpPr>
          <p:nvPr>
            <p:ph type="sldNum" sz="quarter" idx="12"/>
          </p:nvPr>
        </p:nvSpPr>
        <p:spPr/>
        <p:txBody>
          <a:bodyPr/>
          <a:lstStyle/>
          <a:p>
            <a:fld id="{B12784B6-4636-49A5-9E65-61AC19ECFD66}" type="slidenum">
              <a:rPr lang="nn-NO" smtClean="0"/>
              <a:pPr/>
              <a:t>4</a:t>
            </a:fld>
            <a:endParaRPr lang="nn-NO"/>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Koppang (7).JPG"/>
          <p:cNvPicPr>
            <a:picLocks noChangeAspect="1"/>
          </p:cNvPicPr>
          <p:nvPr/>
        </p:nvPicPr>
        <p:blipFill>
          <a:blip r:embed="rId3" cstate="print"/>
          <a:srcRect t="16022" r="23225" b="22075"/>
          <a:stretch>
            <a:fillRect/>
          </a:stretch>
        </p:blipFill>
        <p:spPr>
          <a:xfrm>
            <a:off x="-1" y="0"/>
            <a:ext cx="9154503" cy="4941168"/>
          </a:xfrm>
          <a:prstGeom prst="rect">
            <a:avLst/>
          </a:prstGeom>
        </p:spPr>
      </p:pic>
      <p:sp>
        <p:nvSpPr>
          <p:cNvPr id="3" name="TekstSylinder 2"/>
          <p:cNvSpPr txBox="1"/>
          <p:nvPr/>
        </p:nvSpPr>
        <p:spPr>
          <a:xfrm>
            <a:off x="0" y="4941168"/>
            <a:ext cx="9144000" cy="1692771"/>
          </a:xfrm>
          <a:prstGeom prst="rect">
            <a:avLst/>
          </a:prstGeom>
          <a:noFill/>
        </p:spPr>
        <p:txBody>
          <a:bodyPr wrap="square" rtlCol="0">
            <a:spAutoFit/>
          </a:bodyPr>
          <a:lstStyle/>
          <a:p>
            <a:r>
              <a:rPr lang="nn-NO" sz="2400" dirty="0" smtClean="0"/>
              <a:t>Her blir den stukne sponen lagt etter mønster frå Trysil og med 19 toms spon.  Alle rastene blir lagde mot venstre.  Opptrekket er </a:t>
            </a:r>
            <a:r>
              <a:rPr lang="nn-NO" sz="2800" b="1" i="1" baseline="30000" dirty="0" smtClean="0"/>
              <a:t>1</a:t>
            </a:r>
            <a:r>
              <a:rPr lang="nn-NO" sz="2800" b="1" i="1" dirty="0" smtClean="0"/>
              <a:t>/</a:t>
            </a:r>
            <a:r>
              <a:rPr lang="nn-NO" sz="2800" b="1" i="1" baseline="-25000" dirty="0" smtClean="0"/>
              <a:t>3</a:t>
            </a:r>
            <a:r>
              <a:rPr lang="nn-NO" sz="2800" b="1" i="1" dirty="0" smtClean="0"/>
              <a:t> sponlengd og tommen til gode</a:t>
            </a:r>
            <a:r>
              <a:rPr lang="nn-NO" sz="2400" dirty="0" smtClean="0"/>
              <a:t> (d v s 6 toms opptrekk). Alt i alt har vi noko i retning av 160 ulike mønster  for legging av stukken spon.</a:t>
            </a:r>
            <a:endParaRPr lang="nn-NO" sz="2400" dirty="0"/>
          </a:p>
        </p:txBody>
      </p:sp>
      <p:sp>
        <p:nvSpPr>
          <p:cNvPr id="4" name="Plassholder for lysbildenummer 3"/>
          <p:cNvSpPr>
            <a:spLocks noGrp="1"/>
          </p:cNvSpPr>
          <p:nvPr>
            <p:ph type="sldNum" sz="quarter" idx="12"/>
          </p:nvPr>
        </p:nvSpPr>
        <p:spPr/>
        <p:txBody>
          <a:bodyPr/>
          <a:lstStyle/>
          <a:p>
            <a:fld id="{B12784B6-4636-49A5-9E65-61AC19ECFD66}" type="slidenum">
              <a:rPr lang="nn-NO" smtClean="0"/>
              <a:pPr/>
              <a:t>40</a:t>
            </a:fld>
            <a:endParaRPr lang="nn-NO"/>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0"/>
            <a:ext cx="4283968" cy="7232749"/>
          </a:xfrm>
          <a:prstGeom prst="rect">
            <a:avLst/>
          </a:prstGeom>
          <a:noFill/>
        </p:spPr>
        <p:txBody>
          <a:bodyPr wrap="square" rtlCol="0">
            <a:spAutoFit/>
          </a:bodyPr>
          <a:lstStyle/>
          <a:p>
            <a:r>
              <a:rPr lang="nn-NO" sz="3200" b="1" dirty="0" err="1" smtClean="0"/>
              <a:t>Bordsagene</a:t>
            </a:r>
            <a:endParaRPr lang="nn-NO" sz="3200" b="1" dirty="0" smtClean="0"/>
          </a:p>
          <a:p>
            <a:r>
              <a:rPr lang="nn-NO" sz="2400" dirty="0" smtClean="0"/>
              <a:t>Dei tomanns </a:t>
            </a:r>
            <a:r>
              <a:rPr lang="nn-NO" sz="2400" dirty="0" err="1" smtClean="0"/>
              <a:t>bordsagene</a:t>
            </a:r>
            <a:r>
              <a:rPr lang="nn-NO" sz="2400" dirty="0" smtClean="0"/>
              <a:t> kom i andre helvt av 1700-åra.  Det vart nærast ei illegal saging.  Ingen reglar beit på. </a:t>
            </a:r>
          </a:p>
          <a:p>
            <a:endParaRPr lang="nn-NO" sz="2400" dirty="0" smtClean="0"/>
          </a:p>
          <a:p>
            <a:r>
              <a:rPr lang="nn-NO" sz="2400" dirty="0" smtClean="0"/>
              <a:t>Det gjorde at svært mange kunne skaffe seg sag og saga bord. Såleis førte desse sagene med seg at mange fekk seg saga bord. I tida 1800 – 1860 er handsaga bord viktig del av byggjeskikken.  Mange fekk kledning på husa sine.  </a:t>
            </a:r>
          </a:p>
          <a:p>
            <a:endParaRPr lang="nn-NO" sz="2400" dirty="0" smtClean="0"/>
          </a:p>
          <a:p>
            <a:r>
              <a:rPr lang="nn-NO" sz="2400" dirty="0" smtClean="0"/>
              <a:t>Det er påfallande mange handsaga bord å sjå i hus frå den tida.</a:t>
            </a:r>
          </a:p>
          <a:p>
            <a:endParaRPr lang="nn-NO" sz="2400" b="1" dirty="0"/>
          </a:p>
        </p:txBody>
      </p:sp>
      <p:pic>
        <p:nvPicPr>
          <p:cNvPr id="3" name="Bilde 2" descr="DSC_0247.JPG"/>
          <p:cNvPicPr>
            <a:picLocks noChangeAspect="1"/>
          </p:cNvPicPr>
          <p:nvPr/>
        </p:nvPicPr>
        <p:blipFill>
          <a:blip r:embed="rId2" cstate="print"/>
          <a:srcRect r="7979" b="3623"/>
          <a:stretch>
            <a:fillRect/>
          </a:stretch>
        </p:blipFill>
        <p:spPr>
          <a:xfrm rot="16200000">
            <a:off x="3327140" y="1041139"/>
            <a:ext cx="6857999" cy="4775722"/>
          </a:xfrm>
          <a:prstGeom prst="rect">
            <a:avLst/>
          </a:prstGeom>
        </p:spPr>
      </p:pic>
      <p:sp>
        <p:nvSpPr>
          <p:cNvPr id="4" name="Plassholder for lysbildenummer 3"/>
          <p:cNvSpPr>
            <a:spLocks noGrp="1"/>
          </p:cNvSpPr>
          <p:nvPr>
            <p:ph type="sldNum" sz="quarter" idx="12"/>
          </p:nvPr>
        </p:nvSpPr>
        <p:spPr/>
        <p:txBody>
          <a:bodyPr/>
          <a:lstStyle/>
          <a:p>
            <a:fld id="{B12784B6-4636-49A5-9E65-61AC19ECFD66}" type="slidenum">
              <a:rPr lang="nn-NO" smtClean="0"/>
              <a:pPr/>
              <a:t>41</a:t>
            </a:fld>
            <a:endParaRPr lang="nn-NO"/>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0"/>
            <a:ext cx="3419872" cy="584775"/>
          </a:xfrm>
          <a:prstGeom prst="rect">
            <a:avLst/>
          </a:prstGeom>
          <a:noFill/>
        </p:spPr>
        <p:txBody>
          <a:bodyPr wrap="square" rtlCol="0">
            <a:spAutoFit/>
          </a:bodyPr>
          <a:lstStyle/>
          <a:p>
            <a:r>
              <a:rPr lang="nn-NO" sz="3200" b="1" smtClean="0"/>
              <a:t>Sirkelsaga</a:t>
            </a:r>
            <a:endParaRPr lang="nn-NO" sz="3200" b="1"/>
          </a:p>
        </p:txBody>
      </p:sp>
      <p:pic>
        <p:nvPicPr>
          <p:cNvPr id="3" name="Bilde 2" descr="DSC_0171.JPG"/>
          <p:cNvPicPr>
            <a:picLocks noChangeAspect="1"/>
          </p:cNvPicPr>
          <p:nvPr/>
        </p:nvPicPr>
        <p:blipFill>
          <a:blip r:embed="rId2" cstate="print"/>
          <a:srcRect t="5965" r="-513" b="26038"/>
          <a:stretch>
            <a:fillRect/>
          </a:stretch>
        </p:blipFill>
        <p:spPr>
          <a:xfrm>
            <a:off x="18991" y="620688"/>
            <a:ext cx="9125009" cy="4104456"/>
          </a:xfrm>
          <a:prstGeom prst="rect">
            <a:avLst/>
          </a:prstGeom>
        </p:spPr>
      </p:pic>
      <p:sp>
        <p:nvSpPr>
          <p:cNvPr id="4" name="TekstSylinder 3"/>
          <p:cNvSpPr txBox="1"/>
          <p:nvPr/>
        </p:nvSpPr>
        <p:spPr>
          <a:xfrm>
            <a:off x="0" y="4795897"/>
            <a:ext cx="9144000" cy="2062103"/>
          </a:xfrm>
          <a:prstGeom prst="rect">
            <a:avLst/>
          </a:prstGeom>
          <a:noFill/>
        </p:spPr>
        <p:txBody>
          <a:bodyPr wrap="square" rtlCol="0">
            <a:spAutoFit/>
          </a:bodyPr>
          <a:lstStyle/>
          <a:p>
            <a:r>
              <a:rPr lang="nn-NO" sz="2400" dirty="0" smtClean="0"/>
              <a:t>Sirkelsagene kom nærast som ei eksplosjonsarta utvikling etter at </a:t>
            </a:r>
            <a:r>
              <a:rPr lang="nn-NO" sz="2400" dirty="0" err="1" smtClean="0"/>
              <a:t>sagbruksprivelegiene</a:t>
            </a:r>
            <a:r>
              <a:rPr lang="nn-NO" sz="2400" dirty="0" smtClean="0"/>
              <a:t> var oppheva i 1860. Det kunne sagast raskare, grannare og tynnare.  Skogane sto fulle av småfallen skog. </a:t>
            </a:r>
            <a:r>
              <a:rPr lang="nn-NO" sz="2800" b="1" i="1" dirty="0" smtClean="0"/>
              <a:t>Raude låvar si tid </a:t>
            </a:r>
            <a:r>
              <a:rPr lang="nn-NO" sz="2400" dirty="0" smtClean="0"/>
              <a:t>og</a:t>
            </a:r>
            <a:r>
              <a:rPr lang="nn-NO" sz="2800" b="1" i="1" dirty="0" smtClean="0"/>
              <a:t> sveitserstilen </a:t>
            </a:r>
            <a:r>
              <a:rPr lang="nn-NO" sz="2400" dirty="0" smtClean="0"/>
              <a:t>kan vi vanskeleg sjå for oss utan sirkelsaga.</a:t>
            </a:r>
            <a:endParaRPr lang="nn-NO" sz="2400" dirty="0"/>
          </a:p>
        </p:txBody>
      </p:sp>
      <p:sp>
        <p:nvSpPr>
          <p:cNvPr id="5" name="Plassholder for lysbildenummer 4"/>
          <p:cNvSpPr>
            <a:spLocks noGrp="1"/>
          </p:cNvSpPr>
          <p:nvPr>
            <p:ph type="sldNum" sz="quarter" idx="12"/>
          </p:nvPr>
        </p:nvSpPr>
        <p:spPr/>
        <p:txBody>
          <a:bodyPr/>
          <a:lstStyle/>
          <a:p>
            <a:fld id="{B12784B6-4636-49A5-9E65-61AC19ECFD66}" type="slidenum">
              <a:rPr lang="nn-NO" smtClean="0"/>
              <a:pPr/>
              <a:t>42</a:t>
            </a:fld>
            <a:endParaRPr lang="nn-NO"/>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43</a:t>
            </a:fld>
            <a:endParaRPr lang="nn-NO"/>
          </a:p>
        </p:txBody>
      </p:sp>
      <p:sp>
        <p:nvSpPr>
          <p:cNvPr id="3" name="TekstSylinder 2"/>
          <p:cNvSpPr txBox="1"/>
          <p:nvPr/>
        </p:nvSpPr>
        <p:spPr>
          <a:xfrm>
            <a:off x="0" y="116632"/>
            <a:ext cx="9144000" cy="7232749"/>
          </a:xfrm>
          <a:prstGeom prst="rect">
            <a:avLst/>
          </a:prstGeom>
          <a:noFill/>
        </p:spPr>
        <p:txBody>
          <a:bodyPr wrap="square" rtlCol="0">
            <a:spAutoFit/>
          </a:bodyPr>
          <a:lstStyle/>
          <a:p>
            <a:r>
              <a:rPr lang="nn-NO" sz="2400" dirty="0" smtClean="0"/>
              <a:t>1 1950 åra fekk </a:t>
            </a:r>
            <a:r>
              <a:rPr lang="nn-NO" sz="2400" dirty="0"/>
              <a:t>vi innført </a:t>
            </a:r>
            <a:r>
              <a:rPr lang="nn-NO" sz="2400" b="1" i="1" dirty="0"/>
              <a:t>amerikansk bindingsverk</a:t>
            </a:r>
            <a:r>
              <a:rPr lang="nn-NO" sz="2400" dirty="0"/>
              <a:t>, såkalla </a:t>
            </a:r>
            <a:r>
              <a:rPr lang="nn-NO" sz="2400" b="1" i="1" dirty="0"/>
              <a:t>2 x 4 bygging</a:t>
            </a:r>
            <a:r>
              <a:rPr lang="nn-NO" sz="2400" dirty="0"/>
              <a:t> med 60 cm modul. </a:t>
            </a:r>
            <a:r>
              <a:rPr lang="nn-NO" sz="2400" dirty="0" smtClean="0"/>
              <a:t>Då </a:t>
            </a:r>
            <a:r>
              <a:rPr lang="nn-NO" sz="2400" dirty="0"/>
              <a:t>kom </a:t>
            </a:r>
            <a:r>
              <a:rPr lang="nn-NO" sz="2400" dirty="0" smtClean="0"/>
              <a:t>også alkydmaling </a:t>
            </a:r>
            <a:r>
              <a:rPr lang="nn-NO" sz="2400" dirty="0"/>
              <a:t>og trefiberplater. Framleis var det likevel fritt fram på bygdene..</a:t>
            </a:r>
          </a:p>
          <a:p>
            <a:endParaRPr lang="nn-NO" sz="2400" dirty="0"/>
          </a:p>
          <a:p>
            <a:r>
              <a:rPr lang="nn-NO" sz="2400" dirty="0"/>
              <a:t>Det trongst ikkje å søke om å få bygge, men det trongst finansiering og gjennom </a:t>
            </a:r>
            <a:r>
              <a:rPr lang="nn-NO" sz="2400" b="1" i="1" dirty="0"/>
              <a:t>Den Norske Stats Husbank</a:t>
            </a:r>
            <a:r>
              <a:rPr lang="nn-NO" sz="2400" dirty="0"/>
              <a:t> vart det ei streng forvaltinga av både kor store areal ein bustad kunne ha, og korleis han såg ut.</a:t>
            </a:r>
          </a:p>
          <a:p>
            <a:endParaRPr lang="nb-NO" sz="2400" dirty="0"/>
          </a:p>
          <a:p>
            <a:r>
              <a:rPr lang="nn-NO" sz="2400" b="1" i="1" dirty="0"/>
              <a:t>Statens Landbruksbank</a:t>
            </a:r>
            <a:r>
              <a:rPr lang="nn-NO" sz="2400" dirty="0"/>
              <a:t> var ein norsk, statseigd bank som vart oppretta i 1965.  Då vart også landbruksbygg dregne inn i ei offentleg dirigering. Det vanlege var at ein fylkesagronom i tekniske fag planla driftsbygningar som skulle finansierast gjennom  landbruksbanken.  Etter kvart er denne finansieringa av landbruksbygg teken over av  </a:t>
            </a:r>
            <a:r>
              <a:rPr lang="nn-NO" sz="2400" b="1" i="1" dirty="0"/>
              <a:t>Statens nærings </a:t>
            </a:r>
            <a:r>
              <a:rPr lang="nn-NO" sz="2400" b="1" i="1" dirty="0" smtClean="0"/>
              <a:t>og </a:t>
            </a:r>
            <a:r>
              <a:rPr lang="nn-NO" sz="2400" b="1" i="1" dirty="0"/>
              <a:t>distriktsutviklingsfond. </a:t>
            </a:r>
            <a:r>
              <a:rPr lang="nn-NO" sz="2400" dirty="0"/>
              <a:t>(SND).  Det var i 2004. </a:t>
            </a:r>
            <a:endParaRPr lang="nn-NO" sz="2400" dirty="0" smtClean="0"/>
          </a:p>
          <a:p>
            <a:endParaRPr lang="nn-NO" sz="2400" dirty="0" smtClean="0"/>
          </a:p>
          <a:p>
            <a:r>
              <a:rPr lang="nn-NO" sz="3200" dirty="0" smtClean="0">
                <a:solidFill>
                  <a:srgbClr val="C00000"/>
                </a:solidFill>
              </a:rPr>
              <a:t>Det er eit paradoks at det var to statsbankar som var førande i det å utrydde byggjeskikken her i landet.</a:t>
            </a:r>
            <a:endParaRPr lang="nn-NO" sz="3200" dirty="0">
              <a:solidFill>
                <a:srgbClr val="C00000"/>
              </a:solidFill>
            </a:endParaRPr>
          </a:p>
          <a:p>
            <a:endParaRPr lang="nb-NO" sz="2000" dirty="0"/>
          </a:p>
          <a:p>
            <a:endParaRPr lang="nn-NO" sz="2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44</a:t>
            </a:fld>
            <a:endParaRPr lang="nn-NO" dirty="0"/>
          </a:p>
        </p:txBody>
      </p:sp>
      <p:pic>
        <p:nvPicPr>
          <p:cNvPr id="3" name="Bilde 2" descr="Eilert Sundt.jpeg"/>
          <p:cNvPicPr>
            <a:picLocks noChangeAspect="1"/>
          </p:cNvPicPr>
          <p:nvPr/>
        </p:nvPicPr>
        <p:blipFill>
          <a:blip r:embed="rId2" cstate="print"/>
          <a:stretch>
            <a:fillRect/>
          </a:stretch>
        </p:blipFill>
        <p:spPr>
          <a:xfrm>
            <a:off x="0" y="0"/>
            <a:ext cx="4430924" cy="6858000"/>
          </a:xfrm>
          <a:prstGeom prst="rect">
            <a:avLst/>
          </a:prstGeom>
        </p:spPr>
      </p:pic>
      <p:pic>
        <p:nvPicPr>
          <p:cNvPr id="5" name="Bilde 4" descr="Tittelblad.jpeg"/>
          <p:cNvPicPr>
            <a:picLocks noChangeAspect="1"/>
          </p:cNvPicPr>
          <p:nvPr/>
        </p:nvPicPr>
        <p:blipFill>
          <a:blip r:embed="rId3" cstate="print"/>
          <a:srcRect b="7886"/>
          <a:stretch>
            <a:fillRect/>
          </a:stretch>
        </p:blipFill>
        <p:spPr>
          <a:xfrm rot="10800000">
            <a:off x="4499992" y="0"/>
            <a:ext cx="4644008" cy="5567514"/>
          </a:xfrm>
          <a:prstGeom prst="rect">
            <a:avLst/>
          </a:prstGeom>
        </p:spPr>
      </p:pic>
      <p:sp>
        <p:nvSpPr>
          <p:cNvPr id="6" name="TekstSylinder 5"/>
          <p:cNvSpPr txBox="1"/>
          <p:nvPr/>
        </p:nvSpPr>
        <p:spPr>
          <a:xfrm>
            <a:off x="4499992" y="5661248"/>
            <a:ext cx="4644008" cy="830997"/>
          </a:xfrm>
          <a:prstGeom prst="rect">
            <a:avLst/>
          </a:prstGeom>
          <a:noFill/>
        </p:spPr>
        <p:txBody>
          <a:bodyPr wrap="square" rtlCol="0">
            <a:spAutoFit/>
          </a:bodyPr>
          <a:lstStyle/>
          <a:p>
            <a:r>
              <a:rPr lang="nn-NO" sz="2400" dirty="0"/>
              <a:t>Eilert Sundt var tidleg ute, og han gjorde eit grundig arbeid.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0"/>
            <a:ext cx="9144000" cy="6924973"/>
          </a:xfrm>
          <a:prstGeom prst="rect">
            <a:avLst/>
          </a:prstGeom>
          <a:noFill/>
        </p:spPr>
        <p:txBody>
          <a:bodyPr wrap="square" rtlCol="0">
            <a:spAutoFit/>
          </a:bodyPr>
          <a:lstStyle/>
          <a:p>
            <a:pPr algn="ctr"/>
            <a:r>
              <a:rPr lang="nn-NO" sz="3600" cap="all" dirty="0">
                <a:latin typeface="Times New Roman" pitchFamily="18" charset="0"/>
                <a:cs typeface="Times New Roman" pitchFamily="18" charset="0"/>
              </a:rPr>
              <a:t>husflid og handverk</a:t>
            </a:r>
            <a:endParaRPr lang="nb-NO" sz="3600" cap="all" dirty="0">
              <a:latin typeface="Times New Roman" pitchFamily="18" charset="0"/>
              <a:cs typeface="Times New Roman" pitchFamily="18" charset="0"/>
            </a:endParaRPr>
          </a:p>
          <a:p>
            <a:r>
              <a:rPr lang="nn-NO" sz="2400" dirty="0">
                <a:latin typeface="Times New Roman" pitchFamily="18" charset="0"/>
                <a:cs typeface="Times New Roman" pitchFamily="18" charset="0"/>
              </a:rPr>
              <a:t>Det å opprette </a:t>
            </a:r>
            <a:r>
              <a:rPr lang="nn-NO" sz="2400" b="1" dirty="0">
                <a:latin typeface="Times New Roman" pitchFamily="18" charset="0"/>
                <a:cs typeface="Times New Roman" pitchFamily="18" charset="0"/>
              </a:rPr>
              <a:t>kjøpstader</a:t>
            </a:r>
            <a:r>
              <a:rPr lang="nn-NO" sz="2400" dirty="0">
                <a:latin typeface="Times New Roman" pitchFamily="18" charset="0"/>
                <a:cs typeface="Times New Roman" pitchFamily="18" charset="0"/>
              </a:rPr>
              <a:t> kom i gang her i landet i </a:t>
            </a:r>
            <a:r>
              <a:rPr lang="nn-NO" sz="2400" dirty="0" err="1">
                <a:latin typeface="Times New Roman" pitchFamily="18" charset="0"/>
                <a:cs typeface="Times New Roman" pitchFamily="18" charset="0"/>
              </a:rPr>
              <a:t>sein-mellomalderen</a:t>
            </a:r>
            <a:r>
              <a:rPr lang="nn-NO" sz="2400" dirty="0">
                <a:latin typeface="Times New Roman" pitchFamily="18" charset="0"/>
                <a:cs typeface="Times New Roman" pitchFamily="18" charset="0"/>
              </a:rPr>
              <a:t>, men det var først etter reformasjonen og under det danske styret at utviklinga av byane fekk ein omfattande karakter. Kjøpstader med formalisert rett til å drive handel og handverk vaks fram noko tidlegare lenger sør i Europa der handverket vart regulert ved oppretting av laug. </a:t>
            </a:r>
            <a:endParaRPr lang="nn-NO" sz="2400" dirty="0" smtClean="0">
              <a:latin typeface="Times New Roman" pitchFamily="18" charset="0"/>
              <a:cs typeface="Times New Roman" pitchFamily="18" charset="0"/>
            </a:endParaRPr>
          </a:p>
          <a:p>
            <a:endParaRPr lang="nn-NO" sz="2400" dirty="0">
              <a:latin typeface="Times New Roman" pitchFamily="18" charset="0"/>
              <a:cs typeface="Times New Roman" pitchFamily="18" charset="0"/>
            </a:endParaRPr>
          </a:p>
          <a:p>
            <a:r>
              <a:rPr lang="nn-NO" sz="2400" dirty="0">
                <a:latin typeface="Times New Roman" pitchFamily="18" charset="0"/>
                <a:cs typeface="Times New Roman" pitchFamily="18" charset="0"/>
              </a:rPr>
              <a:t>Etter innføring av (dansk) einevelde 1662 vart det oppretta kjøpstader med </a:t>
            </a:r>
            <a:r>
              <a:rPr lang="nn-NO" sz="2400" dirty="0" err="1">
                <a:latin typeface="Times New Roman" pitchFamily="18" charset="0"/>
                <a:cs typeface="Times New Roman" pitchFamily="18" charset="0"/>
              </a:rPr>
              <a:t>privelegiar</a:t>
            </a:r>
            <a:r>
              <a:rPr lang="nn-NO" sz="2400" dirty="0">
                <a:latin typeface="Times New Roman" pitchFamily="18" charset="0"/>
                <a:cs typeface="Times New Roman" pitchFamily="18" charset="0"/>
              </a:rPr>
              <a:t> også her i landet.  Dei hadde </a:t>
            </a:r>
            <a:r>
              <a:rPr lang="nn-NO" sz="2400" b="1" i="1" dirty="0">
                <a:latin typeface="Times New Roman" pitchFamily="18" charset="0"/>
                <a:cs typeface="Times New Roman" pitchFamily="18" charset="0"/>
              </a:rPr>
              <a:t>einerett (privilegium</a:t>
            </a:r>
            <a:r>
              <a:rPr lang="nn-NO" sz="2400" dirty="0">
                <a:latin typeface="Times New Roman" pitchFamily="18" charset="0"/>
                <a:cs typeface="Times New Roman" pitchFamily="18" charset="0"/>
              </a:rPr>
              <a:t>) </a:t>
            </a:r>
            <a:r>
              <a:rPr lang="nn-NO" sz="2400" dirty="0" smtClean="0">
                <a:latin typeface="Times New Roman" pitchFamily="18" charset="0"/>
                <a:cs typeface="Times New Roman" pitchFamily="18" charset="0"/>
              </a:rPr>
              <a:t>til </a:t>
            </a:r>
            <a:r>
              <a:rPr lang="nn-NO" sz="2400" dirty="0">
                <a:latin typeface="Times New Roman" pitchFamily="18" charset="0"/>
                <a:cs typeface="Times New Roman" pitchFamily="18" charset="0"/>
              </a:rPr>
              <a:t>å drive </a:t>
            </a:r>
            <a:r>
              <a:rPr lang="nn-NO" sz="2400" b="1" i="1" dirty="0">
                <a:latin typeface="Times New Roman" pitchFamily="18" charset="0"/>
                <a:cs typeface="Times New Roman" pitchFamily="18" charset="0"/>
              </a:rPr>
              <a:t>handel</a:t>
            </a:r>
            <a:r>
              <a:rPr lang="nn-NO" sz="2400" dirty="0">
                <a:latin typeface="Times New Roman" pitchFamily="18" charset="0"/>
                <a:cs typeface="Times New Roman" pitchFamily="18" charset="0"/>
              </a:rPr>
              <a:t> og </a:t>
            </a:r>
            <a:r>
              <a:rPr lang="nn-NO" sz="2400" b="1" i="1" dirty="0">
                <a:latin typeface="Times New Roman" pitchFamily="18" charset="0"/>
                <a:cs typeface="Times New Roman" pitchFamily="18" charset="0"/>
              </a:rPr>
              <a:t>handverk</a:t>
            </a:r>
            <a:r>
              <a:rPr lang="nn-NO" sz="2400" dirty="0">
                <a:latin typeface="Times New Roman" pitchFamily="18" charset="0"/>
                <a:cs typeface="Times New Roman" pitchFamily="18" charset="0"/>
              </a:rPr>
              <a:t>.  Også kalla </a:t>
            </a:r>
            <a:r>
              <a:rPr lang="nn-NO" sz="2400" b="1" i="1" dirty="0" err="1">
                <a:latin typeface="Times New Roman" pitchFamily="18" charset="0"/>
                <a:cs typeface="Times New Roman" pitchFamily="18" charset="0"/>
              </a:rPr>
              <a:t>bytvang</a:t>
            </a:r>
            <a:r>
              <a:rPr lang="nn-NO" sz="2400" b="1" i="1" dirty="0" smtClean="0">
                <a:latin typeface="Times New Roman" pitchFamily="18" charset="0"/>
                <a:cs typeface="Times New Roman" pitchFamily="18" charset="0"/>
              </a:rPr>
              <a:t>. Det høyrer med at byane hadde politi, medan bygdene hadde lensmenn.</a:t>
            </a:r>
            <a:endParaRPr lang="nn-NO" sz="2400" b="1" i="1" dirty="0">
              <a:latin typeface="Times New Roman" pitchFamily="18" charset="0"/>
              <a:cs typeface="Times New Roman" pitchFamily="18" charset="0"/>
            </a:endParaRPr>
          </a:p>
          <a:p>
            <a:endParaRPr lang="nn-NO" sz="2400" dirty="0">
              <a:latin typeface="Times New Roman" pitchFamily="18" charset="0"/>
              <a:cs typeface="Times New Roman" pitchFamily="18" charset="0"/>
            </a:endParaRPr>
          </a:p>
          <a:p>
            <a:r>
              <a:rPr lang="nn-NO" sz="2400" b="1" i="1" dirty="0">
                <a:latin typeface="Times New Roman" pitchFamily="18" charset="0"/>
                <a:cs typeface="Times New Roman" pitchFamily="18" charset="0"/>
              </a:rPr>
              <a:t>Laug</a:t>
            </a:r>
            <a:r>
              <a:rPr lang="nn-NO" sz="2400" dirty="0">
                <a:latin typeface="Times New Roman" pitchFamily="18" charset="0"/>
                <a:cs typeface="Times New Roman" pitchFamily="18" charset="0"/>
              </a:rPr>
              <a:t> var eit brorskap mellom handverkarar og som samstundes verka  tevlingsregulerande. </a:t>
            </a:r>
            <a:r>
              <a:rPr lang="nn-NO" sz="2400" b="1" i="1" dirty="0">
                <a:latin typeface="Times New Roman" pitchFamily="18" charset="0"/>
                <a:cs typeface="Times New Roman" pitchFamily="18" charset="0"/>
              </a:rPr>
              <a:t>Fag</a:t>
            </a:r>
            <a:r>
              <a:rPr lang="nn-NO" sz="2400" dirty="0">
                <a:latin typeface="Times New Roman" pitchFamily="18" charset="0"/>
                <a:cs typeface="Times New Roman" pitchFamily="18" charset="0"/>
              </a:rPr>
              <a:t> tyder avstanden mellom to </a:t>
            </a:r>
            <a:r>
              <a:rPr lang="nn-NO" sz="2400" dirty="0" err="1">
                <a:latin typeface="Times New Roman" pitchFamily="18" charset="0"/>
                <a:cs typeface="Times New Roman" pitchFamily="18" charset="0"/>
              </a:rPr>
              <a:t>stenderar</a:t>
            </a:r>
            <a:r>
              <a:rPr lang="nn-NO" sz="2400" dirty="0">
                <a:latin typeface="Times New Roman" pitchFamily="18" charset="0"/>
                <a:cs typeface="Times New Roman" pitchFamily="18" charset="0"/>
              </a:rPr>
              <a:t> i eit utmura bindingsverk. Då spørst det om </a:t>
            </a:r>
            <a:r>
              <a:rPr lang="nn-NO" sz="2400" b="1" i="1" dirty="0">
                <a:latin typeface="Times New Roman" pitchFamily="18" charset="0"/>
                <a:cs typeface="Times New Roman" pitchFamily="18" charset="0"/>
              </a:rPr>
              <a:t>kva som er innafor og kva som er utanfor faget</a:t>
            </a:r>
            <a:r>
              <a:rPr lang="nn-NO" sz="2400" dirty="0">
                <a:latin typeface="Times New Roman" pitchFamily="18" charset="0"/>
                <a:cs typeface="Times New Roman" pitchFamily="18" charset="0"/>
              </a:rPr>
              <a:t>.  Omgrepet fag er knytt til regulering. Fagdelinga hindra at kleinsmeden gjekk i beitet for grovsmeden.</a:t>
            </a:r>
            <a:r>
              <a:rPr lang="nn-NO" sz="2400" dirty="0"/>
              <a:t> </a:t>
            </a:r>
          </a:p>
          <a:p>
            <a:endParaRPr lang="nn-NO" sz="2400" dirty="0"/>
          </a:p>
        </p:txBody>
      </p:sp>
      <p:sp>
        <p:nvSpPr>
          <p:cNvPr id="3" name="Plassholder for lysbildenummer 2"/>
          <p:cNvSpPr>
            <a:spLocks noGrp="1"/>
          </p:cNvSpPr>
          <p:nvPr>
            <p:ph type="sldNum" sz="quarter" idx="12"/>
          </p:nvPr>
        </p:nvSpPr>
        <p:spPr/>
        <p:txBody>
          <a:bodyPr/>
          <a:lstStyle/>
          <a:p>
            <a:fld id="{4A9547E1-E7B9-4727-93A1-F4B32197C90C}" type="slidenum">
              <a:rPr lang="nn-NO" smtClean="0"/>
              <a:pPr/>
              <a:t>45</a:t>
            </a:fld>
            <a:endParaRPr lang="nn-NO"/>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46</a:t>
            </a:fld>
            <a:endParaRPr lang="nn-NO"/>
          </a:p>
        </p:txBody>
      </p:sp>
      <p:sp>
        <p:nvSpPr>
          <p:cNvPr id="3" name="TekstSylinder 2"/>
          <p:cNvSpPr txBox="1"/>
          <p:nvPr/>
        </p:nvSpPr>
        <p:spPr>
          <a:xfrm>
            <a:off x="0" y="0"/>
            <a:ext cx="9144000" cy="6740307"/>
          </a:xfrm>
          <a:prstGeom prst="rect">
            <a:avLst/>
          </a:prstGeom>
          <a:noFill/>
        </p:spPr>
        <p:txBody>
          <a:bodyPr wrap="square" rtlCol="0">
            <a:spAutoFit/>
          </a:bodyPr>
          <a:lstStyle/>
          <a:p>
            <a:r>
              <a:rPr lang="nn-NO" sz="2400" dirty="0"/>
              <a:t>Handverkslauga i dei tyske byane regulerte fagleg innhald og sytte for ei formalisert opplæring (</a:t>
            </a:r>
            <a:r>
              <a:rPr lang="nn-NO" sz="2400" b="1" i="1" dirty="0"/>
              <a:t>lærling, svein og meister</a:t>
            </a:r>
            <a:r>
              <a:rPr lang="nn-NO" sz="2400" dirty="0"/>
              <a:t>). Sveinane vandra og hausta kunnskap hjå meistrar på ulike stader.  Vandringstida var frå eitt til tre år.  </a:t>
            </a:r>
          </a:p>
          <a:p>
            <a:endParaRPr lang="nn-NO" sz="2400" dirty="0"/>
          </a:p>
          <a:p>
            <a:r>
              <a:rPr lang="nn-NO" sz="2400" dirty="0"/>
              <a:t>Laugsvesenet var på sitt høgste i 1700-åra. </a:t>
            </a:r>
          </a:p>
          <a:p>
            <a:endParaRPr lang="nn-NO" sz="2400" dirty="0"/>
          </a:p>
          <a:p>
            <a:pPr eaLnBrk="0" fontAlgn="base" hangingPunct="0">
              <a:spcBef>
                <a:spcPct val="0"/>
              </a:spcBef>
              <a:spcAft>
                <a:spcPct val="0"/>
              </a:spcAft>
            </a:pPr>
            <a:r>
              <a:rPr lang="nn-NO" sz="2400" dirty="0"/>
              <a:t>Her i landet fekk vi eit laugsvesen knytt til oppretting og  utvikling av byar. Sveineprøve vart innført i tvillingriket Danmark/Noreg i 1762.</a:t>
            </a:r>
            <a:endParaRPr lang="nn-NO" sz="2400" dirty="0">
              <a:latin typeface="Times New Roman" pitchFamily="18" charset="0"/>
              <a:cs typeface="Times New Roman" pitchFamily="18" charset="0"/>
            </a:endParaRPr>
          </a:p>
          <a:p>
            <a:endParaRPr lang="nn-NO" sz="2400" dirty="0">
              <a:latin typeface="Times New Roman" pitchFamily="18" charset="0"/>
              <a:cs typeface="Times New Roman" pitchFamily="18" charset="0"/>
            </a:endParaRPr>
          </a:p>
          <a:p>
            <a:r>
              <a:rPr lang="nn-NO" sz="2400" dirty="0">
                <a:latin typeface="Times New Roman" pitchFamily="18" charset="0"/>
                <a:cs typeface="Times New Roman" pitchFamily="18" charset="0"/>
              </a:rPr>
              <a:t>Tidleg ute her i landet var den hanseatiske byen Bergen.  Der fanst: mellom anna:  </a:t>
            </a:r>
            <a:r>
              <a:rPr lang="nn-NO" sz="2400" b="1" i="1" dirty="0">
                <a:latin typeface="Times New Roman" pitchFamily="18" charset="0"/>
                <a:cs typeface="Times New Roman" pitchFamily="18" charset="0"/>
              </a:rPr>
              <a:t>kleinsmed, grovsmed</a:t>
            </a:r>
            <a:r>
              <a:rPr lang="nn-NO" sz="2400" dirty="0">
                <a:latin typeface="Times New Roman" pitchFamily="18" charset="0"/>
                <a:cs typeface="Times New Roman" pitchFamily="18" charset="0"/>
              </a:rPr>
              <a:t>,  </a:t>
            </a:r>
            <a:r>
              <a:rPr lang="nn-NO" sz="2400" b="1" i="1" dirty="0" err="1">
                <a:latin typeface="Times New Roman" pitchFamily="18" charset="0"/>
                <a:cs typeface="Times New Roman" pitchFamily="18" charset="0"/>
              </a:rPr>
              <a:t>bødtker</a:t>
            </a:r>
            <a:r>
              <a:rPr lang="nn-NO" sz="2400" dirty="0">
                <a:latin typeface="Times New Roman" pitchFamily="18" charset="0"/>
                <a:cs typeface="Times New Roman" pitchFamily="18" charset="0"/>
              </a:rPr>
              <a:t>,  </a:t>
            </a:r>
            <a:r>
              <a:rPr lang="nn-NO" sz="2400" b="1" i="1" dirty="0" err="1">
                <a:latin typeface="Times New Roman" pitchFamily="18" charset="0"/>
                <a:cs typeface="Times New Roman" pitchFamily="18" charset="0"/>
              </a:rPr>
              <a:t>kannestøper</a:t>
            </a:r>
            <a:r>
              <a:rPr lang="nn-NO" sz="2400" dirty="0">
                <a:latin typeface="Times New Roman" pitchFamily="18" charset="0"/>
                <a:cs typeface="Times New Roman" pitchFamily="18" charset="0"/>
              </a:rPr>
              <a:t>,  </a:t>
            </a:r>
            <a:r>
              <a:rPr lang="nn-NO" sz="2400" b="1" i="1" dirty="0">
                <a:latin typeface="Times New Roman" pitchFamily="18" charset="0"/>
                <a:cs typeface="Times New Roman" pitchFamily="18" charset="0"/>
              </a:rPr>
              <a:t>bastar</a:t>
            </a:r>
            <a:r>
              <a:rPr lang="nn-NO" sz="2400" dirty="0">
                <a:latin typeface="Times New Roman" pitchFamily="18" charset="0"/>
                <a:cs typeface="Times New Roman" pitchFamily="18" charset="0"/>
              </a:rPr>
              <a:t>  (lindebastleggjarar), </a:t>
            </a:r>
            <a:r>
              <a:rPr lang="nn-NO" sz="2400" b="1" i="1" dirty="0">
                <a:latin typeface="Times New Roman" pitchFamily="18" charset="0"/>
                <a:cs typeface="Times New Roman" pitchFamily="18" charset="0"/>
              </a:rPr>
              <a:t> reipar </a:t>
            </a:r>
            <a:r>
              <a:rPr lang="nn-NO" sz="2400" dirty="0">
                <a:latin typeface="Times New Roman" pitchFamily="18" charset="0"/>
                <a:cs typeface="Times New Roman" pitchFamily="18" charset="0"/>
              </a:rPr>
              <a:t>(</a:t>
            </a:r>
            <a:r>
              <a:rPr lang="nn-NO" sz="2400" dirty="0" err="1">
                <a:latin typeface="Times New Roman" pitchFamily="18" charset="0"/>
                <a:cs typeface="Times New Roman" pitchFamily="18" charset="0"/>
              </a:rPr>
              <a:t>hudreipmakar</a:t>
            </a:r>
            <a:r>
              <a:rPr lang="nn-NO" sz="2400" dirty="0">
                <a:latin typeface="Times New Roman" pitchFamily="18" charset="0"/>
                <a:cs typeface="Times New Roman" pitchFamily="18" charset="0"/>
              </a:rPr>
              <a:t>) og </a:t>
            </a:r>
            <a:r>
              <a:rPr lang="nn-NO" sz="2400" b="1" i="1" dirty="0">
                <a:latin typeface="Times New Roman" pitchFamily="18" charset="0"/>
                <a:cs typeface="Times New Roman" pitchFamily="18" charset="0"/>
              </a:rPr>
              <a:t>lakenvevar.</a:t>
            </a:r>
          </a:p>
          <a:p>
            <a:endParaRPr lang="nn-NO" sz="2400" b="1" i="1" dirty="0">
              <a:latin typeface="Times New Roman" pitchFamily="18" charset="0"/>
              <a:cs typeface="Times New Roman" pitchFamily="18" charset="0"/>
            </a:endParaRPr>
          </a:p>
          <a:p>
            <a:r>
              <a:rPr lang="nn-NO" sz="2400" dirty="0"/>
              <a:t> Laugsvesenet møtte </a:t>
            </a:r>
            <a:r>
              <a:rPr lang="nn-NO" sz="2400" b="1" i="1" dirty="0"/>
              <a:t>skepsis her i landet</a:t>
            </a:r>
            <a:r>
              <a:rPr lang="nn-NO" sz="2400" dirty="0"/>
              <a:t>.  Dei vandrande gesellane var ikkje berre populære. Ordet </a:t>
            </a:r>
            <a:r>
              <a:rPr lang="nn-NO" sz="2400" b="1" i="1" dirty="0"/>
              <a:t>gesell</a:t>
            </a:r>
            <a:r>
              <a:rPr lang="nn-NO" sz="2400" dirty="0"/>
              <a:t> har i norsk ein negativ klang og det tyder somme stader nærast ein omvandrande drukkenbolt. Ein lasaron.</a:t>
            </a:r>
          </a:p>
          <a:p>
            <a:pPr eaLnBrk="0" fontAlgn="base" hangingPunct="0">
              <a:spcBef>
                <a:spcPct val="0"/>
              </a:spcBef>
              <a:spcAft>
                <a:spcPct val="0"/>
              </a:spcAft>
            </a:pPr>
            <a:endParaRPr lang="nn-NO" sz="2400" dirty="0" err="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47</a:t>
            </a:fld>
            <a:endParaRPr lang="nn-NO"/>
          </a:p>
        </p:txBody>
      </p:sp>
      <p:sp>
        <p:nvSpPr>
          <p:cNvPr id="3" name="TekstSylinder 2"/>
          <p:cNvSpPr txBox="1"/>
          <p:nvPr/>
        </p:nvSpPr>
        <p:spPr>
          <a:xfrm>
            <a:off x="0" y="0"/>
            <a:ext cx="9144000" cy="1200329"/>
          </a:xfrm>
          <a:prstGeom prst="rect">
            <a:avLst/>
          </a:prstGeom>
          <a:noFill/>
        </p:spPr>
        <p:txBody>
          <a:bodyPr wrap="square" rtlCol="0">
            <a:spAutoFit/>
          </a:bodyPr>
          <a:lstStyle/>
          <a:p>
            <a:endParaRPr lang="nn-NO" sz="2400" dirty="0"/>
          </a:p>
          <a:p>
            <a:r>
              <a:rPr lang="nn-NO" sz="2400" dirty="0"/>
              <a:t>. </a:t>
            </a:r>
          </a:p>
          <a:p>
            <a:endParaRPr lang="nn-NO" sz="2400" dirty="0"/>
          </a:p>
        </p:txBody>
      </p:sp>
      <p:sp>
        <p:nvSpPr>
          <p:cNvPr id="4" name="TekstSylinder 3"/>
          <p:cNvSpPr txBox="1"/>
          <p:nvPr/>
        </p:nvSpPr>
        <p:spPr>
          <a:xfrm>
            <a:off x="0" y="116632"/>
            <a:ext cx="9036496" cy="7663636"/>
          </a:xfrm>
          <a:prstGeom prst="rect">
            <a:avLst/>
          </a:prstGeom>
          <a:noFill/>
        </p:spPr>
        <p:txBody>
          <a:bodyPr wrap="square" rtlCol="0">
            <a:spAutoFit/>
          </a:bodyPr>
          <a:lstStyle/>
          <a:p>
            <a:pPr eaLnBrk="0" fontAlgn="base" hangingPunct="0">
              <a:spcBef>
                <a:spcPct val="0"/>
              </a:spcBef>
              <a:spcAft>
                <a:spcPct val="0"/>
              </a:spcAft>
            </a:pPr>
            <a:r>
              <a:rPr lang="nn-NO" sz="2400" dirty="0"/>
              <a:t>Medverkande årsak til skepsis kan ha vore  utviklinga av frimureriet som starta her i landet kring midten av 1700-åra. Det fekk ein kombinasjon av religiøs karakter og hemmeleghald. </a:t>
            </a:r>
          </a:p>
          <a:p>
            <a:pPr eaLnBrk="0" fontAlgn="base" hangingPunct="0">
              <a:spcBef>
                <a:spcPct val="0"/>
              </a:spcBef>
              <a:spcAft>
                <a:spcPct val="0"/>
              </a:spcAft>
            </a:pPr>
            <a:endParaRPr lang="nn-NO" sz="2400" dirty="0"/>
          </a:p>
          <a:p>
            <a:pPr lvl="0" eaLnBrk="0" fontAlgn="base" hangingPunct="0">
              <a:spcBef>
                <a:spcPct val="0"/>
              </a:spcBef>
              <a:spcAft>
                <a:spcPct val="0"/>
              </a:spcAft>
            </a:pPr>
            <a:r>
              <a:rPr lang="nn-NO" sz="2400" b="1" i="1" dirty="0"/>
              <a:t>Løyndom er ikkje god medisin for bygging av tillit </a:t>
            </a:r>
            <a:r>
              <a:rPr lang="nn-NO" sz="2400" dirty="0"/>
              <a:t>i eit ope samfunn. Dertil sto husfliden sterkt. Folk flest budde i ei bygd. </a:t>
            </a:r>
            <a:r>
              <a:rPr lang="nn-NO" sz="2400" b="1" i="1" dirty="0"/>
              <a:t>Bygdefolket heldt seg til felles skikkar.</a:t>
            </a:r>
            <a:r>
              <a:rPr lang="nn-NO" sz="2400" b="1" i="1" dirty="0">
                <a:ea typeface="Calibri" pitchFamily="34" charset="0"/>
                <a:cs typeface="Times New Roman" pitchFamily="18" charset="0"/>
              </a:rPr>
              <a:t> Ikkje til privilegert </a:t>
            </a:r>
            <a:r>
              <a:rPr lang="nn-NO" sz="2400" b="1" i="1" smtClean="0">
                <a:ea typeface="Calibri" pitchFamily="34" charset="0"/>
                <a:cs typeface="Times New Roman" pitchFamily="18" charset="0"/>
              </a:rPr>
              <a:t>eller regulert åtferd</a:t>
            </a:r>
            <a:r>
              <a:rPr lang="nn-NO" sz="2400" b="1" i="1" dirty="0">
                <a:ea typeface="Calibri" pitchFamily="34" charset="0"/>
                <a:cs typeface="Times New Roman" pitchFamily="18" charset="0"/>
              </a:rPr>
              <a:t>. </a:t>
            </a:r>
          </a:p>
          <a:p>
            <a:pPr lvl="0" eaLnBrk="0" fontAlgn="base" hangingPunct="0">
              <a:spcBef>
                <a:spcPct val="0"/>
              </a:spcBef>
              <a:spcAft>
                <a:spcPct val="0"/>
              </a:spcAft>
            </a:pPr>
            <a:endParaRPr lang="nn-NO" sz="2400" dirty="0">
              <a:ea typeface="Calibri" pitchFamily="34" charset="0"/>
              <a:cs typeface="Times New Roman" pitchFamily="18" charset="0"/>
            </a:endParaRPr>
          </a:p>
          <a:p>
            <a:pPr lvl="0" eaLnBrk="0" fontAlgn="base" hangingPunct="0">
              <a:spcBef>
                <a:spcPct val="0"/>
              </a:spcBef>
              <a:spcAft>
                <a:spcPct val="0"/>
              </a:spcAft>
            </a:pPr>
            <a:r>
              <a:rPr lang="nn-NO" sz="2400" dirty="0">
                <a:ea typeface="Calibri" pitchFamily="34" charset="0"/>
                <a:cs typeface="Times New Roman" pitchFamily="18" charset="0"/>
              </a:rPr>
              <a:t>Etter at vi fekk eige </a:t>
            </a:r>
            <a:r>
              <a:rPr lang="nn-NO" sz="2400" b="1" i="1" dirty="0">
                <a:ea typeface="Calibri" pitchFamily="34" charset="0"/>
                <a:cs typeface="Times New Roman" pitchFamily="18" charset="0"/>
              </a:rPr>
              <a:t>Storting i 1814 </a:t>
            </a:r>
            <a:r>
              <a:rPr lang="nn-NO" sz="2400" dirty="0">
                <a:ea typeface="Calibri" pitchFamily="34" charset="0"/>
                <a:cs typeface="Times New Roman" pitchFamily="18" charset="0"/>
              </a:rPr>
              <a:t>vart ein del av skilnadane på by og </a:t>
            </a:r>
            <a:r>
              <a:rPr lang="nn-NO" sz="2400" dirty="0" smtClean="0">
                <a:ea typeface="Calibri" pitchFamily="34" charset="0"/>
                <a:cs typeface="Times New Roman" pitchFamily="18" charset="0"/>
              </a:rPr>
              <a:t>land etter kvart </a:t>
            </a:r>
            <a:r>
              <a:rPr lang="nn-NO" sz="2400" dirty="0">
                <a:ea typeface="Calibri" pitchFamily="34" charset="0"/>
                <a:cs typeface="Times New Roman" pitchFamily="18" charset="0"/>
              </a:rPr>
              <a:t>oppheva.  </a:t>
            </a:r>
            <a:r>
              <a:rPr lang="nn-NO" sz="2400" b="1" i="1" dirty="0">
                <a:ea typeface="Calibri" pitchFamily="34" charset="0"/>
                <a:cs typeface="Times New Roman" pitchFamily="18" charset="0"/>
              </a:rPr>
              <a:t>Den franske revolusjonen </a:t>
            </a:r>
            <a:r>
              <a:rPr lang="nn-NO" sz="2400" dirty="0">
                <a:ea typeface="Calibri" pitchFamily="34" charset="0"/>
                <a:cs typeface="Times New Roman" pitchFamily="18" charset="0"/>
              </a:rPr>
              <a:t>med fridom likskap og brorskap smitta. </a:t>
            </a:r>
          </a:p>
          <a:p>
            <a:pPr lvl="0" eaLnBrk="0" fontAlgn="base" hangingPunct="0">
              <a:spcBef>
                <a:spcPct val="0"/>
              </a:spcBef>
              <a:spcAft>
                <a:spcPct val="0"/>
              </a:spcAft>
            </a:pPr>
            <a:endParaRPr lang="nn-NO" sz="2400" dirty="0">
              <a:ea typeface="Calibri" pitchFamily="34" charset="0"/>
              <a:cs typeface="Times New Roman" pitchFamily="18" charset="0"/>
            </a:endParaRPr>
          </a:p>
          <a:p>
            <a:pPr lvl="0" eaLnBrk="0" fontAlgn="base" hangingPunct="0">
              <a:spcBef>
                <a:spcPct val="0"/>
              </a:spcBef>
              <a:spcAft>
                <a:spcPct val="0"/>
              </a:spcAft>
            </a:pPr>
            <a:r>
              <a:rPr lang="nn-NO" sz="2400" dirty="0">
                <a:ea typeface="Calibri" pitchFamily="34" charset="0"/>
                <a:cs typeface="Times New Roman" pitchFamily="18" charset="0"/>
              </a:rPr>
              <a:t>Såleis vart det i </a:t>
            </a:r>
            <a:r>
              <a:rPr lang="nn-NO" sz="2400" b="1" i="1" dirty="0">
                <a:ea typeface="Calibri" pitchFamily="34" charset="0"/>
                <a:cs typeface="Times New Roman" pitchFamily="18" charset="0"/>
              </a:rPr>
              <a:t>1839</a:t>
            </a:r>
            <a:r>
              <a:rPr lang="nn-NO" sz="2400" dirty="0">
                <a:ea typeface="Calibri" pitchFamily="34" charset="0"/>
                <a:cs typeface="Times New Roman" pitchFamily="18" charset="0"/>
              </a:rPr>
              <a:t> lovleg å opprette </a:t>
            </a:r>
            <a:r>
              <a:rPr lang="nn-NO" sz="2400" b="1" i="1" dirty="0">
                <a:ea typeface="Calibri" pitchFamily="34" charset="0"/>
                <a:cs typeface="Times New Roman" pitchFamily="18" charset="0"/>
              </a:rPr>
              <a:t>handel på bygdene</a:t>
            </a:r>
            <a:r>
              <a:rPr lang="nn-NO" sz="2400" dirty="0">
                <a:ea typeface="Calibri" pitchFamily="34" charset="0"/>
                <a:cs typeface="Times New Roman" pitchFamily="18" charset="0"/>
              </a:rPr>
              <a:t>.  </a:t>
            </a:r>
            <a:r>
              <a:rPr lang="nn-NO" sz="2400" dirty="0" smtClean="0">
                <a:ea typeface="Calibri" pitchFamily="34" charset="0"/>
                <a:cs typeface="Times New Roman" pitchFamily="18" charset="0"/>
              </a:rPr>
              <a:t>Det vart </a:t>
            </a:r>
            <a:r>
              <a:rPr lang="nn-NO" sz="2400" b="1" i="1" dirty="0" smtClean="0">
                <a:ea typeface="Calibri" pitchFamily="34" charset="0"/>
                <a:cs typeface="Times New Roman" pitchFamily="18" charset="0"/>
              </a:rPr>
              <a:t>landhandel</a:t>
            </a:r>
            <a:r>
              <a:rPr lang="nn-NO" sz="2400" dirty="0" smtClean="0">
                <a:ea typeface="Calibri" pitchFamily="34" charset="0"/>
                <a:cs typeface="Times New Roman" pitchFamily="18" charset="0"/>
              </a:rPr>
              <a:t>.  </a:t>
            </a:r>
            <a:r>
              <a:rPr lang="nn-NO" sz="2400" dirty="0" smtClean="0"/>
              <a:t>I </a:t>
            </a:r>
            <a:r>
              <a:rPr lang="nn-NO" sz="2400" dirty="0"/>
              <a:t>1839 vart det også lagt ned forbod mot å opprette nye laug her i landet</a:t>
            </a:r>
            <a:r>
              <a:rPr lang="nn-NO" sz="2400" b="1" i="1" dirty="0"/>
              <a:t>. Siste rest vart fjerna ved lov av 14. april 1866.</a:t>
            </a:r>
            <a:r>
              <a:rPr lang="nn-NO" sz="2400" dirty="0"/>
              <a:t>  Då vart det innført uinnskrenka </a:t>
            </a:r>
            <a:r>
              <a:rPr lang="nn-NO" sz="2400" dirty="0" smtClean="0"/>
              <a:t>næringsfridom.</a:t>
            </a:r>
            <a:endParaRPr lang="nn-NO" sz="2400" dirty="0"/>
          </a:p>
          <a:p>
            <a:pPr eaLnBrk="0" fontAlgn="base" hangingPunct="0">
              <a:spcBef>
                <a:spcPct val="0"/>
              </a:spcBef>
              <a:spcAft>
                <a:spcPct val="0"/>
              </a:spcAft>
            </a:pPr>
            <a:endParaRPr lang="nn-NO" dirty="0"/>
          </a:p>
          <a:p>
            <a:pPr eaLnBrk="0" fontAlgn="base" hangingPunct="0">
              <a:spcBef>
                <a:spcPct val="0"/>
              </a:spcBef>
              <a:spcAft>
                <a:spcPct val="0"/>
              </a:spcAft>
            </a:pPr>
            <a:r>
              <a:rPr lang="nn-NO" dirty="0"/>
              <a:t> </a:t>
            </a:r>
            <a:endParaRPr lang="nb-NO" dirty="0"/>
          </a:p>
          <a:p>
            <a:r>
              <a:rPr lang="nn-NO" dirty="0"/>
              <a:t> </a:t>
            </a:r>
          </a:p>
          <a:p>
            <a:r>
              <a:rPr lang="nn-NO" dirty="0"/>
              <a:t> </a:t>
            </a:r>
          </a:p>
          <a:p>
            <a:endParaRPr lang="nn-NO" dirty="0"/>
          </a:p>
          <a:p>
            <a:endParaRPr lang="nn-NO"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0" y="0"/>
            <a:ext cx="9036496" cy="9279463"/>
          </a:xfrm>
          <a:prstGeom prst="rect">
            <a:avLst/>
          </a:prstGeom>
          <a:noFill/>
        </p:spPr>
        <p:txBody>
          <a:bodyPr wrap="square" rtlCol="0">
            <a:spAutoFit/>
          </a:bodyPr>
          <a:lstStyle/>
          <a:p>
            <a:pPr eaLnBrk="0" fontAlgn="base" hangingPunct="0">
              <a:spcBef>
                <a:spcPct val="0"/>
              </a:spcBef>
              <a:spcAft>
                <a:spcPct val="0"/>
              </a:spcAft>
            </a:pPr>
            <a:r>
              <a:rPr lang="nn-NO" sz="2400" dirty="0"/>
              <a:t>Husfliden sto sterkt. Folk flest budde i ei bygd. </a:t>
            </a:r>
            <a:r>
              <a:rPr lang="nn-NO" sz="2400" b="1" i="1" dirty="0"/>
              <a:t>Bygdefolket heldt seg til felles skikkar.</a:t>
            </a:r>
            <a:r>
              <a:rPr lang="nn-NO" sz="2400" dirty="0"/>
              <a:t> Dei følgde skikken, men det fanst ingen offentlege reguleringar </a:t>
            </a:r>
            <a:r>
              <a:rPr lang="nn-NO" sz="2400" dirty="0" smtClean="0"/>
              <a:t>på bygdene. korkje av husbygging </a:t>
            </a:r>
            <a:r>
              <a:rPr lang="nn-NO" sz="2400" dirty="0"/>
              <a:t>eller anna av det vi i dag vil kalle </a:t>
            </a:r>
            <a:r>
              <a:rPr lang="nn-NO" sz="2400" dirty="0" smtClean="0"/>
              <a:t>handverk.</a:t>
            </a:r>
            <a:endParaRPr lang="nn-NO" sz="2400" dirty="0"/>
          </a:p>
          <a:p>
            <a:pPr lvl="0" eaLnBrk="0" fontAlgn="base" hangingPunct="0">
              <a:spcBef>
                <a:spcPct val="0"/>
              </a:spcBef>
              <a:spcAft>
                <a:spcPct val="0"/>
              </a:spcAft>
            </a:pPr>
            <a:endParaRPr lang="nn-NO" sz="2400" dirty="0">
              <a:ea typeface="Calibri" pitchFamily="34" charset="0"/>
              <a:cs typeface="Times New Roman" pitchFamily="18" charset="0"/>
            </a:endParaRPr>
          </a:p>
          <a:p>
            <a:pPr lvl="0" eaLnBrk="0" fontAlgn="base" hangingPunct="0">
              <a:spcBef>
                <a:spcPct val="0"/>
              </a:spcBef>
              <a:spcAft>
                <a:spcPct val="0"/>
              </a:spcAft>
            </a:pPr>
            <a:r>
              <a:rPr lang="nn-NO" sz="2400" dirty="0">
                <a:ea typeface="Calibri" pitchFamily="34" charset="0"/>
                <a:cs typeface="Times New Roman" pitchFamily="18" charset="0"/>
              </a:rPr>
              <a:t>Det vart </a:t>
            </a:r>
            <a:r>
              <a:rPr lang="nn-NO" sz="2400" b="1" i="1" dirty="0">
                <a:ea typeface="Calibri" pitchFamily="34" charset="0"/>
                <a:cs typeface="Times New Roman" pitchFamily="18" charset="0"/>
              </a:rPr>
              <a:t>landhandel</a:t>
            </a:r>
            <a:r>
              <a:rPr lang="nn-NO" sz="2400" dirty="0">
                <a:ea typeface="Calibri" pitchFamily="34" charset="0"/>
                <a:cs typeface="Times New Roman" pitchFamily="18" charset="0"/>
              </a:rPr>
              <a:t> som vi i den eldre garden er vaksne opp med. Dei første landhandlarane var </a:t>
            </a:r>
            <a:r>
              <a:rPr lang="nn-NO" sz="2400" b="1" i="1" dirty="0">
                <a:ea typeface="Calibri" pitchFamily="34" charset="0"/>
                <a:cs typeface="Times New Roman" pitchFamily="18" charset="0"/>
              </a:rPr>
              <a:t>skreppekarar</a:t>
            </a:r>
            <a:r>
              <a:rPr lang="nn-NO" sz="2400" dirty="0">
                <a:ea typeface="Calibri" pitchFamily="34" charset="0"/>
                <a:cs typeface="Times New Roman" pitchFamily="18" charset="0"/>
              </a:rPr>
              <a:t>.  Dei bar varene i store skrepper på ryggen. Skreppe er ein mellomting mellom ein </a:t>
            </a:r>
            <a:r>
              <a:rPr lang="nn-NO" sz="2400" dirty="0" err="1">
                <a:ea typeface="Calibri" pitchFamily="34" charset="0"/>
                <a:cs typeface="Times New Roman" pitchFamily="18" charset="0"/>
              </a:rPr>
              <a:t>baggje</a:t>
            </a:r>
            <a:r>
              <a:rPr lang="nn-NO" sz="2400" dirty="0">
                <a:ea typeface="Calibri" pitchFamily="34" charset="0"/>
                <a:cs typeface="Times New Roman" pitchFamily="18" charset="0"/>
              </a:rPr>
              <a:t> og ein ryggsekk. Dei eg har sett var av skinn, nokså breie og flate i forma.  </a:t>
            </a:r>
          </a:p>
          <a:p>
            <a:pPr lvl="0" algn="ctr" eaLnBrk="0" fontAlgn="base" hangingPunct="0">
              <a:spcBef>
                <a:spcPct val="0"/>
              </a:spcBef>
              <a:spcAft>
                <a:spcPct val="0"/>
              </a:spcAft>
            </a:pPr>
            <a:r>
              <a:rPr lang="nn-NO" sz="2400" b="1" i="1" dirty="0" smtClean="0">
                <a:ea typeface="Calibri" pitchFamily="34" charset="0"/>
                <a:cs typeface="Times New Roman" pitchFamily="18" charset="0"/>
              </a:rPr>
              <a:t>Eg </a:t>
            </a:r>
            <a:r>
              <a:rPr lang="nn-NO" sz="2400" b="1" i="1" dirty="0">
                <a:ea typeface="Calibri" pitchFamily="34" charset="0"/>
                <a:cs typeface="Times New Roman" pitchFamily="18" charset="0"/>
              </a:rPr>
              <a:t>fer med nåler og syl og hekte,</a:t>
            </a:r>
            <a:endParaRPr lang="nb-NO" sz="2400" dirty="0">
              <a:cs typeface="Arial" pitchFamily="34" charset="0"/>
            </a:endParaRPr>
          </a:p>
          <a:p>
            <a:pPr algn="ctr" eaLnBrk="0" fontAlgn="base" hangingPunct="0">
              <a:spcBef>
                <a:spcPct val="0"/>
              </a:spcBef>
              <a:spcAft>
                <a:spcPct val="0"/>
              </a:spcAft>
            </a:pPr>
            <a:r>
              <a:rPr lang="nn-NO" sz="2400" b="1" i="1" dirty="0">
                <a:ea typeface="Calibri" pitchFamily="34" charset="0"/>
                <a:cs typeface="Times New Roman" pitchFamily="18" charset="0"/>
              </a:rPr>
              <a:t>å vil du handle med meg i dag?</a:t>
            </a:r>
            <a:r>
              <a:rPr lang="nn-NO" sz="2400" b="1" i="1" dirty="0"/>
              <a:t> </a:t>
            </a:r>
          </a:p>
          <a:p>
            <a:pPr algn="ctr" eaLnBrk="0" fontAlgn="base" hangingPunct="0">
              <a:spcBef>
                <a:spcPct val="0"/>
              </a:spcBef>
              <a:spcAft>
                <a:spcPct val="0"/>
              </a:spcAft>
            </a:pPr>
            <a:endParaRPr lang="nn-NO" sz="2400" b="1" i="1" dirty="0"/>
          </a:p>
          <a:p>
            <a:pPr eaLnBrk="0" fontAlgn="base" hangingPunct="0">
              <a:spcBef>
                <a:spcPct val="0"/>
              </a:spcBef>
              <a:spcAft>
                <a:spcPct val="0"/>
              </a:spcAft>
            </a:pPr>
            <a:r>
              <a:rPr lang="nn-NO" sz="2400" b="1" i="1" dirty="0"/>
              <a:t>Skreppehandel </a:t>
            </a:r>
            <a:r>
              <a:rPr lang="nn-NO" sz="2400" dirty="0"/>
              <a:t> fanst fram til dei første åra etter den andre </a:t>
            </a:r>
            <a:r>
              <a:rPr lang="nn-NO" sz="2400" dirty="0" smtClean="0"/>
              <a:t>verdskrigen. </a:t>
            </a:r>
            <a:r>
              <a:rPr lang="nn-NO" sz="2400" b="1" i="1" dirty="0" smtClean="0"/>
              <a:t>Kolportørar </a:t>
            </a:r>
            <a:r>
              <a:rPr lang="nn-NO" sz="2400" dirty="0"/>
              <a:t>fanst også. Det var før vi fekk bokhandlar utanfor byane.  Apotek, vinmonopol, bokhandlar og  konfeksjonshandel o s b fanst berre i byane inntil alle skilnader på by og land vart oppheva i 1992. </a:t>
            </a:r>
            <a:r>
              <a:rPr lang="nn-NO" sz="2400" dirty="0" smtClean="0"/>
              <a:t> Ordet </a:t>
            </a:r>
            <a:r>
              <a:rPr lang="nn-NO" sz="2400" b="1" i="1" dirty="0" smtClean="0"/>
              <a:t>byfolk</a:t>
            </a:r>
            <a:r>
              <a:rPr lang="nn-NO" sz="2400" dirty="0" smtClean="0"/>
              <a:t> fanst.  Det hadde ikkje berre positiv klang for dei som budde på bygdene. På bygdene levde det </a:t>
            </a:r>
            <a:r>
              <a:rPr lang="nn-NO" sz="2400" b="1" i="1" dirty="0" smtClean="0"/>
              <a:t>bygdemenneske</a:t>
            </a:r>
            <a:r>
              <a:rPr lang="nn-NO" sz="2400" dirty="0" smtClean="0"/>
              <a:t>.</a:t>
            </a:r>
            <a:endParaRPr lang="nn-NO" sz="2400" dirty="0"/>
          </a:p>
          <a:p>
            <a:pPr eaLnBrk="0" fontAlgn="base" hangingPunct="0">
              <a:spcBef>
                <a:spcPct val="0"/>
              </a:spcBef>
              <a:spcAft>
                <a:spcPct val="0"/>
              </a:spcAft>
            </a:pPr>
            <a:endParaRPr lang="nn-NO" sz="2400" dirty="0"/>
          </a:p>
          <a:p>
            <a:pPr eaLnBrk="0" fontAlgn="base" hangingPunct="0">
              <a:spcBef>
                <a:spcPct val="0"/>
              </a:spcBef>
              <a:spcAft>
                <a:spcPct val="0"/>
              </a:spcAft>
            </a:pPr>
            <a:r>
              <a:rPr lang="nn-NO" sz="2400" dirty="0"/>
              <a:t> </a:t>
            </a:r>
            <a:endParaRPr lang="nb-NO" sz="2400" dirty="0"/>
          </a:p>
          <a:p>
            <a:pPr eaLnBrk="0" fontAlgn="base" hangingPunct="0">
              <a:spcBef>
                <a:spcPct val="0"/>
              </a:spcBef>
              <a:spcAft>
                <a:spcPct val="0"/>
              </a:spcAft>
            </a:pPr>
            <a:endParaRPr lang="nn-NO" sz="2400" dirty="0"/>
          </a:p>
          <a:p>
            <a:pPr lvl="0" algn="ctr" eaLnBrk="0" fontAlgn="base" hangingPunct="0">
              <a:spcBef>
                <a:spcPct val="0"/>
              </a:spcBef>
              <a:spcAft>
                <a:spcPct val="0"/>
              </a:spcAft>
            </a:pPr>
            <a:endParaRPr lang="nn-NO" sz="2400" b="1" i="1" dirty="0">
              <a:ea typeface="Calibri" pitchFamily="34" charset="0"/>
              <a:cs typeface="Times New Roman" pitchFamily="18" charset="0"/>
            </a:endParaRPr>
          </a:p>
          <a:p>
            <a:pPr lvl="0" algn="ctr" eaLnBrk="0" fontAlgn="base" hangingPunct="0">
              <a:spcBef>
                <a:spcPct val="0"/>
              </a:spcBef>
              <a:spcAft>
                <a:spcPct val="0"/>
              </a:spcAft>
            </a:pPr>
            <a:endParaRPr lang="nn-NO" sz="2400" b="1" i="1" dirty="0">
              <a:ea typeface="Calibri" pitchFamily="34" charset="0"/>
              <a:cs typeface="Times New Roman" pitchFamily="18" charset="0"/>
            </a:endParaRPr>
          </a:p>
          <a:p>
            <a:pPr lvl="0" algn="ctr" eaLnBrk="0" fontAlgn="base" hangingPunct="0">
              <a:spcBef>
                <a:spcPct val="0"/>
              </a:spcBef>
              <a:spcAft>
                <a:spcPct val="0"/>
              </a:spcAft>
            </a:pPr>
            <a:endParaRPr lang="nn-NO" sz="2400" b="1" i="1" dirty="0">
              <a:ea typeface="Calibri" pitchFamily="34" charset="0"/>
              <a:cs typeface="Times New Roman" pitchFamily="18" charset="0"/>
            </a:endParaRPr>
          </a:p>
          <a:p>
            <a:pPr lvl="0" algn="ctr" eaLnBrk="0" fontAlgn="base" hangingPunct="0">
              <a:spcBef>
                <a:spcPct val="0"/>
              </a:spcBef>
              <a:spcAft>
                <a:spcPct val="0"/>
              </a:spcAft>
            </a:pPr>
            <a:endParaRPr lang="nn-NO" sz="700" b="1" i="1" dirty="0">
              <a:cs typeface="Times New Roman" pitchFamily="18" charset="0"/>
            </a:endParaRPr>
          </a:p>
          <a:p>
            <a:pPr lvl="0" eaLnBrk="0" fontAlgn="base" hangingPunct="0">
              <a:spcBef>
                <a:spcPct val="0"/>
              </a:spcBef>
              <a:spcAft>
                <a:spcPct val="0"/>
              </a:spcAft>
            </a:pPr>
            <a:endParaRPr lang="nb-NO" sz="700" dirty="0">
              <a:cs typeface="Arial" pitchFamily="34" charset="0"/>
            </a:endParaRPr>
          </a:p>
          <a:p>
            <a:pPr lvl="0" eaLnBrk="0" fontAlgn="base" hangingPunct="0">
              <a:spcBef>
                <a:spcPct val="0"/>
              </a:spcBef>
              <a:spcAft>
                <a:spcPct val="0"/>
              </a:spcAft>
            </a:pPr>
            <a:endParaRPr lang="nb-NO" sz="700" dirty="0">
              <a:cs typeface="Arial" pitchFamily="34" charset="0"/>
            </a:endParaRPr>
          </a:p>
        </p:txBody>
      </p:sp>
      <p:sp>
        <p:nvSpPr>
          <p:cNvPr id="3" name="Plassholder for lysbildenummer 2"/>
          <p:cNvSpPr>
            <a:spLocks noGrp="1"/>
          </p:cNvSpPr>
          <p:nvPr>
            <p:ph type="sldNum" sz="quarter" idx="12"/>
          </p:nvPr>
        </p:nvSpPr>
        <p:spPr/>
        <p:txBody>
          <a:bodyPr/>
          <a:lstStyle/>
          <a:p>
            <a:fld id="{4A9547E1-E7B9-4727-93A1-F4B32197C90C}" type="slidenum">
              <a:rPr lang="nn-NO" smtClean="0"/>
              <a:pPr/>
              <a:t>48</a:t>
            </a:fld>
            <a:endParaRPr lang="nn-NO"/>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49</a:t>
            </a:fld>
            <a:endParaRPr lang="nn-NO"/>
          </a:p>
        </p:txBody>
      </p:sp>
      <p:sp>
        <p:nvSpPr>
          <p:cNvPr id="3" name="TekstSylinder 2"/>
          <p:cNvSpPr txBox="1"/>
          <p:nvPr/>
        </p:nvSpPr>
        <p:spPr>
          <a:xfrm>
            <a:off x="107504" y="0"/>
            <a:ext cx="8928992" cy="7478970"/>
          </a:xfrm>
          <a:prstGeom prst="rect">
            <a:avLst/>
          </a:prstGeom>
          <a:noFill/>
        </p:spPr>
        <p:txBody>
          <a:bodyPr wrap="square" rtlCol="0">
            <a:spAutoFit/>
          </a:bodyPr>
          <a:lstStyle/>
          <a:p>
            <a:endParaRPr lang="nn-NO" sz="2400" dirty="0"/>
          </a:p>
          <a:p>
            <a:r>
              <a:rPr lang="nn-NO" sz="2400" dirty="0"/>
              <a:t>Resultatet av den uinnskrenka næringsfridomen vart mykje dårleg utført arbeid. </a:t>
            </a:r>
            <a:r>
              <a:rPr lang="nn-NO" sz="2400" b="1" i="1" dirty="0"/>
              <a:t>I 1881 var det difor innført ordning med friviljug sveineprøve og frå 1894 vart sveineprøve innført som vilkår for å kunne oppnå handverksborgarskap i ein by</a:t>
            </a:r>
            <a:r>
              <a:rPr lang="nn-NO" sz="2400" dirty="0"/>
              <a:t>. Det er nokså tydeleg at fråveret av regulering ikkje var vegen å gå.</a:t>
            </a:r>
          </a:p>
          <a:p>
            <a:pPr eaLnBrk="0" fontAlgn="base" hangingPunct="0">
              <a:spcBef>
                <a:spcPct val="0"/>
              </a:spcBef>
              <a:spcAft>
                <a:spcPct val="0"/>
              </a:spcAft>
            </a:pPr>
            <a:r>
              <a:rPr lang="nn-NO" sz="2400" dirty="0"/>
              <a:t> </a:t>
            </a:r>
            <a:endParaRPr lang="nb-NO" sz="2400" dirty="0"/>
          </a:p>
          <a:p>
            <a:r>
              <a:rPr lang="nn-NO" sz="2400" b="1" i="1" dirty="0"/>
              <a:t>I andre helvt av 1800-åra </a:t>
            </a:r>
            <a:r>
              <a:rPr lang="nn-NO" sz="2400" dirty="0" smtClean="0"/>
              <a:t>fekk vi </a:t>
            </a:r>
            <a:r>
              <a:rPr lang="nn-NO" sz="2400" dirty="0"/>
              <a:t>formell opplæring i samråd mellom organisasjonar og offentleg styring.  </a:t>
            </a:r>
            <a:r>
              <a:rPr lang="nn-NO" sz="2400" dirty="0" smtClean="0"/>
              <a:t>No har vi ei offentleg regulert ordning med </a:t>
            </a:r>
            <a:r>
              <a:rPr lang="nn-NO" sz="2400" dirty="0"/>
              <a:t>lærling, svein og </a:t>
            </a:r>
            <a:r>
              <a:rPr lang="nn-NO" sz="2400" dirty="0" smtClean="0"/>
              <a:t>meister der framleis organisasjonane </a:t>
            </a:r>
            <a:r>
              <a:rPr lang="nn-NO" sz="2400" dirty="0"/>
              <a:t>har viktige ord med i laget. </a:t>
            </a:r>
          </a:p>
          <a:p>
            <a:endParaRPr lang="nn-NO" sz="2400" dirty="0"/>
          </a:p>
          <a:p>
            <a:r>
              <a:rPr lang="nn-NO" sz="2400" b="1" i="1" dirty="0"/>
              <a:t>Vi merker oss at det gjekk mindre enn 20 år frå laugsvesenet vart oppheva og til det kom nye formelle ordningar for opplæring i handverk.  </a:t>
            </a:r>
            <a:r>
              <a:rPr lang="nn-NO" sz="2400" dirty="0"/>
              <a:t>Dette er ein svært viktig detalj.  Når opplæring kom i gang på nytt låg eit innarbeidd førebilete klart. </a:t>
            </a:r>
            <a:endParaRPr lang="nn-NO" sz="2400" dirty="0" smtClean="0"/>
          </a:p>
          <a:p>
            <a:pPr algn="ctr"/>
            <a:r>
              <a:rPr lang="nn-NO" sz="2800" b="1" i="1" dirty="0" smtClean="0"/>
              <a:t>Det </a:t>
            </a:r>
            <a:r>
              <a:rPr lang="nn-NO" sz="2800" b="1" i="1" dirty="0"/>
              <a:t>vart gjenoppretting av fag.</a:t>
            </a:r>
          </a:p>
          <a:p>
            <a:endParaRPr lang="nn-NO" sz="2400" dirty="0"/>
          </a:p>
          <a:p>
            <a:endParaRPr lang="nn-NO" sz="2000" dirty="0"/>
          </a:p>
          <a:p>
            <a:endParaRPr lang="nn-NO"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Vassline 2..bmp"/>
          <p:cNvPicPr>
            <a:picLocks noChangeAspect="1"/>
          </p:cNvPicPr>
          <p:nvPr/>
        </p:nvPicPr>
        <p:blipFill>
          <a:blip r:embed="rId2" cstate="print"/>
          <a:stretch>
            <a:fillRect/>
          </a:stretch>
        </p:blipFill>
        <p:spPr>
          <a:xfrm rot="5400000">
            <a:off x="1725251" y="-1103861"/>
            <a:ext cx="5909524" cy="8136906"/>
          </a:xfrm>
          <a:prstGeom prst="rect">
            <a:avLst/>
          </a:prstGeom>
        </p:spPr>
      </p:pic>
      <p:cxnSp>
        <p:nvCxnSpPr>
          <p:cNvPr id="8" name="Rett pil 7"/>
          <p:cNvCxnSpPr/>
          <p:nvPr/>
        </p:nvCxnSpPr>
        <p:spPr>
          <a:xfrm flipV="1">
            <a:off x="1691680" y="3933056"/>
            <a:ext cx="0" cy="129614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Rett pil 8"/>
          <p:cNvCxnSpPr/>
          <p:nvPr/>
        </p:nvCxnSpPr>
        <p:spPr>
          <a:xfrm flipV="1">
            <a:off x="2843808" y="3933056"/>
            <a:ext cx="0" cy="129614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Rett pil 9"/>
          <p:cNvCxnSpPr/>
          <p:nvPr/>
        </p:nvCxnSpPr>
        <p:spPr>
          <a:xfrm flipV="1">
            <a:off x="4427984" y="3933056"/>
            <a:ext cx="0" cy="136815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Rett pil 10"/>
          <p:cNvCxnSpPr/>
          <p:nvPr/>
        </p:nvCxnSpPr>
        <p:spPr>
          <a:xfrm flipV="1">
            <a:off x="5076056" y="3933056"/>
            <a:ext cx="0" cy="129614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flipV="1">
            <a:off x="6516216" y="3933056"/>
            <a:ext cx="0" cy="93610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Rett pil 12"/>
          <p:cNvCxnSpPr/>
          <p:nvPr/>
        </p:nvCxnSpPr>
        <p:spPr>
          <a:xfrm flipV="1">
            <a:off x="7308304" y="3933056"/>
            <a:ext cx="0" cy="136815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Rett pil 14"/>
          <p:cNvCxnSpPr/>
          <p:nvPr/>
        </p:nvCxnSpPr>
        <p:spPr>
          <a:xfrm flipH="1">
            <a:off x="5076056" y="3284984"/>
            <a:ext cx="72008" cy="576064"/>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Rett pil 19"/>
          <p:cNvCxnSpPr/>
          <p:nvPr/>
        </p:nvCxnSpPr>
        <p:spPr>
          <a:xfrm>
            <a:off x="4427984" y="3284984"/>
            <a:ext cx="0" cy="504056"/>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Rett pil 21"/>
          <p:cNvCxnSpPr/>
          <p:nvPr/>
        </p:nvCxnSpPr>
        <p:spPr>
          <a:xfrm>
            <a:off x="2771800" y="3429000"/>
            <a:ext cx="0" cy="43204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Rett pil 31"/>
          <p:cNvCxnSpPr/>
          <p:nvPr/>
        </p:nvCxnSpPr>
        <p:spPr>
          <a:xfrm flipH="1">
            <a:off x="1187624" y="3573016"/>
            <a:ext cx="936104" cy="360040"/>
          </a:xfrm>
          <a:prstGeom prst="straightConnector1">
            <a:avLst/>
          </a:prstGeom>
          <a:ln w="28575">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Rett pil 34"/>
          <p:cNvCxnSpPr/>
          <p:nvPr/>
        </p:nvCxnSpPr>
        <p:spPr>
          <a:xfrm flipH="1">
            <a:off x="1043608" y="3429000"/>
            <a:ext cx="864096" cy="432048"/>
          </a:xfrm>
          <a:prstGeom prst="straightConnector1">
            <a:avLst/>
          </a:prstGeom>
          <a:ln w="28575">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Rett pil 36"/>
          <p:cNvCxnSpPr/>
          <p:nvPr/>
        </p:nvCxnSpPr>
        <p:spPr>
          <a:xfrm flipH="1" flipV="1">
            <a:off x="7092280" y="3429000"/>
            <a:ext cx="936104" cy="432048"/>
          </a:xfrm>
          <a:prstGeom prst="straightConnector1">
            <a:avLst/>
          </a:prstGeom>
          <a:ln w="28575">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Rett pil 39"/>
          <p:cNvCxnSpPr/>
          <p:nvPr/>
        </p:nvCxnSpPr>
        <p:spPr>
          <a:xfrm flipH="1" flipV="1">
            <a:off x="7308304" y="3284984"/>
            <a:ext cx="864096" cy="504056"/>
          </a:xfrm>
          <a:prstGeom prst="straightConnector1">
            <a:avLst/>
          </a:prstGeom>
          <a:ln w="28575">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Rett pil 42"/>
          <p:cNvCxnSpPr/>
          <p:nvPr/>
        </p:nvCxnSpPr>
        <p:spPr>
          <a:xfrm>
            <a:off x="7308304" y="3284984"/>
            <a:ext cx="72008" cy="576064"/>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Rett pil 46"/>
          <p:cNvCxnSpPr/>
          <p:nvPr/>
        </p:nvCxnSpPr>
        <p:spPr>
          <a:xfrm>
            <a:off x="1907704" y="3429000"/>
            <a:ext cx="0" cy="432048"/>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Rett pil 48"/>
          <p:cNvCxnSpPr/>
          <p:nvPr/>
        </p:nvCxnSpPr>
        <p:spPr>
          <a:xfrm>
            <a:off x="7164288" y="3501008"/>
            <a:ext cx="0" cy="360040"/>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Rett pil 52"/>
          <p:cNvCxnSpPr/>
          <p:nvPr/>
        </p:nvCxnSpPr>
        <p:spPr>
          <a:xfrm>
            <a:off x="2123728" y="3573016"/>
            <a:ext cx="0" cy="288032"/>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Rett pil 55"/>
          <p:cNvCxnSpPr/>
          <p:nvPr/>
        </p:nvCxnSpPr>
        <p:spPr>
          <a:xfrm flipV="1">
            <a:off x="4499992" y="1628800"/>
            <a:ext cx="0" cy="432048"/>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Rett pil 58"/>
          <p:cNvCxnSpPr/>
          <p:nvPr/>
        </p:nvCxnSpPr>
        <p:spPr>
          <a:xfrm flipV="1">
            <a:off x="4427984" y="2924944"/>
            <a:ext cx="0" cy="360040"/>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2" name="Rett linje 61"/>
          <p:cNvCxnSpPr/>
          <p:nvPr/>
        </p:nvCxnSpPr>
        <p:spPr>
          <a:xfrm flipV="1">
            <a:off x="1043608" y="1052736"/>
            <a:ext cx="7200800"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Rett pil 65"/>
          <p:cNvCxnSpPr/>
          <p:nvPr/>
        </p:nvCxnSpPr>
        <p:spPr>
          <a:xfrm flipH="1" flipV="1">
            <a:off x="6948264" y="1124744"/>
            <a:ext cx="72008" cy="504056"/>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Rett pil 68"/>
          <p:cNvCxnSpPr/>
          <p:nvPr/>
        </p:nvCxnSpPr>
        <p:spPr>
          <a:xfrm flipH="1" flipV="1">
            <a:off x="7092280" y="1124744"/>
            <a:ext cx="72008" cy="216024"/>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Rett pil 70"/>
          <p:cNvCxnSpPr/>
          <p:nvPr/>
        </p:nvCxnSpPr>
        <p:spPr>
          <a:xfrm flipV="1">
            <a:off x="2051720" y="1268760"/>
            <a:ext cx="0" cy="576064"/>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Rett pil 72"/>
          <p:cNvCxnSpPr/>
          <p:nvPr/>
        </p:nvCxnSpPr>
        <p:spPr>
          <a:xfrm flipV="1">
            <a:off x="1907704" y="1268760"/>
            <a:ext cx="0" cy="288032"/>
          </a:xfrm>
          <a:prstGeom prst="straightConnector1">
            <a:avLst/>
          </a:prstGeom>
          <a:ln w="28575">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Rett pil 76"/>
          <p:cNvCxnSpPr/>
          <p:nvPr/>
        </p:nvCxnSpPr>
        <p:spPr>
          <a:xfrm flipH="1">
            <a:off x="7164288" y="1052736"/>
            <a:ext cx="1080120" cy="288032"/>
          </a:xfrm>
          <a:prstGeom prst="straightConnector1">
            <a:avLst/>
          </a:prstGeom>
          <a:ln w="28575">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Rett pil 79"/>
          <p:cNvCxnSpPr/>
          <p:nvPr/>
        </p:nvCxnSpPr>
        <p:spPr>
          <a:xfrm flipH="1">
            <a:off x="7020272" y="1340768"/>
            <a:ext cx="1080120" cy="288032"/>
          </a:xfrm>
          <a:prstGeom prst="straightConnector1">
            <a:avLst/>
          </a:prstGeom>
          <a:ln w="28575">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1" name="Rett pil 80"/>
          <p:cNvCxnSpPr/>
          <p:nvPr/>
        </p:nvCxnSpPr>
        <p:spPr>
          <a:xfrm flipH="1" flipV="1">
            <a:off x="1115616" y="1628800"/>
            <a:ext cx="936104" cy="216024"/>
          </a:xfrm>
          <a:prstGeom prst="straightConnector1">
            <a:avLst/>
          </a:prstGeom>
          <a:ln w="28575">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3" name="Rett pil 82"/>
          <p:cNvCxnSpPr/>
          <p:nvPr/>
        </p:nvCxnSpPr>
        <p:spPr>
          <a:xfrm flipH="1" flipV="1">
            <a:off x="1043608" y="1340768"/>
            <a:ext cx="864096" cy="216024"/>
          </a:xfrm>
          <a:prstGeom prst="straightConnector1">
            <a:avLst/>
          </a:prstGeom>
          <a:ln w="28575">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Rett linje 85"/>
          <p:cNvCxnSpPr/>
          <p:nvPr/>
        </p:nvCxnSpPr>
        <p:spPr>
          <a:xfrm>
            <a:off x="2555776" y="3789040"/>
            <a:ext cx="0" cy="28803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Rett pil 86"/>
          <p:cNvCxnSpPr/>
          <p:nvPr/>
        </p:nvCxnSpPr>
        <p:spPr>
          <a:xfrm flipV="1">
            <a:off x="1691680" y="1268760"/>
            <a:ext cx="0" cy="792088"/>
          </a:xfrm>
          <a:prstGeom prst="straightConnector1">
            <a:avLst/>
          </a:prstGeom>
          <a:ln w="28575">
            <a:solidFill>
              <a:schemeClr val="accent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1" name="Rett linje 90"/>
          <p:cNvCxnSpPr/>
          <p:nvPr/>
        </p:nvCxnSpPr>
        <p:spPr>
          <a:xfrm>
            <a:off x="5652120" y="3717032"/>
            <a:ext cx="0" cy="28803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 name="Rett linje 91"/>
          <p:cNvCxnSpPr/>
          <p:nvPr/>
        </p:nvCxnSpPr>
        <p:spPr>
          <a:xfrm>
            <a:off x="2555776" y="1268760"/>
            <a:ext cx="0" cy="936104"/>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p:cNvCxnSpPr/>
          <p:nvPr/>
        </p:nvCxnSpPr>
        <p:spPr>
          <a:xfrm>
            <a:off x="5580112" y="1196752"/>
            <a:ext cx="0" cy="936104"/>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9" name="TekstSylinder 98"/>
          <p:cNvSpPr txBox="1"/>
          <p:nvPr/>
        </p:nvSpPr>
        <p:spPr>
          <a:xfrm>
            <a:off x="0" y="0"/>
            <a:ext cx="9144000" cy="584775"/>
          </a:xfrm>
          <a:prstGeom prst="rect">
            <a:avLst/>
          </a:prstGeom>
          <a:noFill/>
        </p:spPr>
        <p:txBody>
          <a:bodyPr wrap="square" rtlCol="0">
            <a:spAutoFit/>
          </a:bodyPr>
          <a:lstStyle/>
          <a:p>
            <a:r>
              <a:rPr lang="nn-NO" sz="2400" dirty="0" smtClean="0"/>
              <a:t>I båt nyttar vi oss av </a:t>
            </a:r>
            <a:r>
              <a:rPr lang="nn-NO" sz="3200" b="1" i="1" dirty="0" smtClean="0"/>
              <a:t>målepunkt</a:t>
            </a:r>
            <a:r>
              <a:rPr lang="nn-NO" sz="2400" dirty="0" smtClean="0"/>
              <a:t>, </a:t>
            </a:r>
            <a:r>
              <a:rPr lang="nn-NO" sz="3200" b="1" i="1" dirty="0" smtClean="0"/>
              <a:t>grunnmål og brøkrekning </a:t>
            </a:r>
            <a:endParaRPr lang="nn-NO" sz="3200" b="1" i="1" dirty="0"/>
          </a:p>
        </p:txBody>
      </p:sp>
      <p:sp>
        <p:nvSpPr>
          <p:cNvPr id="44" name="TekstSylinder 43"/>
          <p:cNvSpPr txBox="1"/>
          <p:nvPr/>
        </p:nvSpPr>
        <p:spPr>
          <a:xfrm>
            <a:off x="395536" y="5229200"/>
            <a:ext cx="8748464" cy="369332"/>
          </a:xfrm>
          <a:prstGeom prst="rect">
            <a:avLst/>
          </a:prstGeom>
          <a:noFill/>
        </p:spPr>
        <p:txBody>
          <a:bodyPr wrap="square" rtlCol="0">
            <a:spAutoFit/>
          </a:bodyPr>
          <a:lstStyle/>
          <a:p>
            <a:r>
              <a:rPr lang="nn-NO" dirty="0" smtClean="0"/>
              <a:t>Stamnsjerv atter	  Kverk atter       Midt i båt Kverk fremmer          Stamnskjerv fremmer </a:t>
            </a:r>
            <a:endParaRPr lang="nn-NO" dirty="0"/>
          </a:p>
        </p:txBody>
      </p:sp>
      <p:sp>
        <p:nvSpPr>
          <p:cNvPr id="46" name="TekstSylinder 45"/>
          <p:cNvSpPr txBox="1"/>
          <p:nvPr/>
        </p:nvSpPr>
        <p:spPr>
          <a:xfrm>
            <a:off x="5580112" y="4869160"/>
            <a:ext cx="1584176" cy="369332"/>
          </a:xfrm>
          <a:prstGeom prst="rect">
            <a:avLst/>
          </a:prstGeom>
          <a:noFill/>
        </p:spPr>
        <p:txBody>
          <a:bodyPr wrap="square" rtlCol="0">
            <a:spAutoFit/>
          </a:bodyPr>
          <a:lstStyle/>
          <a:p>
            <a:r>
              <a:rPr lang="nn-NO" dirty="0" err="1" smtClean="0"/>
              <a:t>Framhalsodd</a:t>
            </a:r>
            <a:endParaRPr lang="nn-NO" dirty="0"/>
          </a:p>
        </p:txBody>
      </p:sp>
      <p:sp>
        <p:nvSpPr>
          <p:cNvPr id="42" name="Rektangel 41"/>
          <p:cNvSpPr/>
          <p:nvPr/>
        </p:nvSpPr>
        <p:spPr>
          <a:xfrm>
            <a:off x="3275856" y="2492896"/>
            <a:ext cx="122413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45" name="TekstSylinder 44"/>
          <p:cNvSpPr txBox="1"/>
          <p:nvPr/>
        </p:nvSpPr>
        <p:spPr>
          <a:xfrm>
            <a:off x="107504" y="2348880"/>
            <a:ext cx="8856984" cy="369332"/>
          </a:xfrm>
          <a:prstGeom prst="rect">
            <a:avLst/>
          </a:prstGeom>
          <a:noFill/>
        </p:spPr>
        <p:txBody>
          <a:bodyPr wrap="square" rtlCol="0">
            <a:spAutoFit/>
          </a:bodyPr>
          <a:lstStyle/>
          <a:p>
            <a:r>
              <a:rPr lang="nn-NO" dirty="0" smtClean="0"/>
              <a:t>Stamn atter,       lodd atter              Kjøl		        lodd fremmer                stamn fremmer</a:t>
            </a:r>
            <a:endParaRPr lang="nn-NO" dirty="0"/>
          </a:p>
        </p:txBody>
      </p:sp>
      <p:cxnSp>
        <p:nvCxnSpPr>
          <p:cNvPr id="48" name="Rett pil 47"/>
          <p:cNvCxnSpPr/>
          <p:nvPr/>
        </p:nvCxnSpPr>
        <p:spPr>
          <a:xfrm flipH="1" flipV="1">
            <a:off x="8028384" y="1700808"/>
            <a:ext cx="216024" cy="7920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Rett pil 50"/>
          <p:cNvCxnSpPr/>
          <p:nvPr/>
        </p:nvCxnSpPr>
        <p:spPr>
          <a:xfrm flipV="1">
            <a:off x="5940152" y="2204864"/>
            <a:ext cx="504056" cy="21602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Rett pil 53"/>
          <p:cNvCxnSpPr/>
          <p:nvPr/>
        </p:nvCxnSpPr>
        <p:spPr>
          <a:xfrm flipV="1">
            <a:off x="3635896" y="2276872"/>
            <a:ext cx="216024" cy="14401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Rett pil 57"/>
          <p:cNvCxnSpPr/>
          <p:nvPr/>
        </p:nvCxnSpPr>
        <p:spPr>
          <a:xfrm flipV="1">
            <a:off x="2123728" y="2276872"/>
            <a:ext cx="72008" cy="14401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Rett pil 60"/>
          <p:cNvCxnSpPr/>
          <p:nvPr/>
        </p:nvCxnSpPr>
        <p:spPr>
          <a:xfrm flipV="1">
            <a:off x="755576" y="1988840"/>
            <a:ext cx="648072" cy="50405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6" name="TekstSylinder 75"/>
          <p:cNvSpPr txBox="1"/>
          <p:nvPr/>
        </p:nvSpPr>
        <p:spPr>
          <a:xfrm>
            <a:off x="0" y="5805264"/>
            <a:ext cx="9144000" cy="923330"/>
          </a:xfrm>
          <a:prstGeom prst="rect">
            <a:avLst/>
          </a:prstGeom>
          <a:noFill/>
        </p:spPr>
        <p:txBody>
          <a:bodyPr wrap="square" rtlCol="0">
            <a:spAutoFit/>
          </a:bodyPr>
          <a:lstStyle/>
          <a:p>
            <a:r>
              <a:rPr lang="nn-NO" dirty="0" smtClean="0"/>
              <a:t>Blå piler syner måling tvers på bord i botn. Grøne strekar syner kor vi tek </a:t>
            </a:r>
            <a:r>
              <a:rPr lang="nn-NO" dirty="0" err="1" smtClean="0"/>
              <a:t>rónmål</a:t>
            </a:r>
            <a:r>
              <a:rPr lang="nn-NO" dirty="0" smtClean="0"/>
              <a:t>.  Brune piler syner kor vi tek skottmål (eitt båtmål langsetter bordbrun og derifrå kortaste veg til snor). Gul pil syner kor vi tek sidemålet</a:t>
            </a:r>
            <a:endParaRPr lang="nn-NO" dirty="0"/>
          </a:p>
        </p:txBody>
      </p:sp>
      <p:sp>
        <p:nvSpPr>
          <p:cNvPr id="50" name="Plassholder for lysbildenummer 49"/>
          <p:cNvSpPr>
            <a:spLocks noGrp="1"/>
          </p:cNvSpPr>
          <p:nvPr>
            <p:ph type="sldNum" sz="quarter" idx="12"/>
          </p:nvPr>
        </p:nvSpPr>
        <p:spPr/>
        <p:txBody>
          <a:bodyPr/>
          <a:lstStyle/>
          <a:p>
            <a:fld id="{B12784B6-4636-49A5-9E65-61AC19ECFD66}" type="slidenum">
              <a:rPr lang="nn-NO" smtClean="0"/>
              <a:pPr/>
              <a:t>5</a:t>
            </a:fld>
            <a:endParaRPr lang="nn-NO"/>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50</a:t>
            </a:fld>
            <a:endParaRPr lang="nn-NO"/>
          </a:p>
        </p:txBody>
      </p:sp>
      <p:sp>
        <p:nvSpPr>
          <p:cNvPr id="3" name="TekstSylinder 2"/>
          <p:cNvSpPr txBox="1"/>
          <p:nvPr/>
        </p:nvSpPr>
        <p:spPr>
          <a:xfrm>
            <a:off x="0" y="116632"/>
            <a:ext cx="9036496" cy="7848302"/>
          </a:xfrm>
          <a:prstGeom prst="rect">
            <a:avLst/>
          </a:prstGeom>
          <a:noFill/>
        </p:spPr>
        <p:txBody>
          <a:bodyPr wrap="square" rtlCol="0">
            <a:spAutoFit/>
          </a:bodyPr>
          <a:lstStyle/>
          <a:p>
            <a:r>
              <a:rPr lang="nn-NO" sz="2400" dirty="0" smtClean="0"/>
              <a:t>Det vart og er </a:t>
            </a:r>
            <a:r>
              <a:rPr lang="nn-NO" sz="2400" b="1" i="1" dirty="0" err="1" smtClean="0"/>
              <a:t>byhandverka</a:t>
            </a:r>
            <a:r>
              <a:rPr lang="nn-NO" sz="2400" dirty="0" smtClean="0"/>
              <a:t> </a:t>
            </a:r>
            <a:r>
              <a:rPr lang="nn-NO" sz="2400" dirty="0"/>
              <a:t>som </a:t>
            </a:r>
            <a:r>
              <a:rPr lang="nn-NO" sz="2400" dirty="0" smtClean="0"/>
              <a:t>sto og framleis står som </a:t>
            </a:r>
            <a:r>
              <a:rPr lang="nn-NO" sz="2400" dirty="0"/>
              <a:t>modell for den </a:t>
            </a:r>
            <a:r>
              <a:rPr lang="nn-NO" sz="2400" dirty="0" smtClean="0"/>
              <a:t>offentleg regulerte </a:t>
            </a:r>
            <a:r>
              <a:rPr lang="nn-NO" sz="2400" dirty="0"/>
              <a:t>opplæringa av handverkarar</a:t>
            </a:r>
            <a:r>
              <a:rPr lang="nn-NO" sz="2400" b="1" i="1" dirty="0" smtClean="0"/>
              <a:t>.</a:t>
            </a:r>
          </a:p>
          <a:p>
            <a:endParaRPr lang="nn-NO" sz="2400" b="1" i="1" dirty="0" smtClean="0"/>
          </a:p>
          <a:p>
            <a:r>
              <a:rPr lang="nn-NO" sz="2400" b="1" i="1" dirty="0" smtClean="0"/>
              <a:t>Det </a:t>
            </a:r>
            <a:r>
              <a:rPr lang="nn-NO" sz="2400" b="1" i="1" dirty="0"/>
              <a:t>som formelt sett var husflid, det gjekk for seg på bygdene og vart </a:t>
            </a:r>
            <a:r>
              <a:rPr lang="nn-NO" sz="2400" b="1" i="1" dirty="0" smtClean="0"/>
              <a:t>i utgangspunktet </a:t>
            </a:r>
            <a:r>
              <a:rPr lang="nn-NO" sz="2400" b="1" i="1" dirty="0"/>
              <a:t>ikkje med i opplæringsordningane</a:t>
            </a:r>
            <a:r>
              <a:rPr lang="nn-NO" sz="2400" dirty="0"/>
              <a:t>. </a:t>
            </a:r>
          </a:p>
          <a:p>
            <a:endParaRPr lang="nn-NO" sz="2400" dirty="0"/>
          </a:p>
          <a:p>
            <a:r>
              <a:rPr lang="nn-NO" sz="2400" dirty="0"/>
              <a:t>Vi fekk den merkelege ordninga med at </a:t>
            </a:r>
            <a:r>
              <a:rPr lang="nn-NO" sz="2400" b="1" i="1" dirty="0"/>
              <a:t>handverk</a:t>
            </a:r>
            <a:r>
              <a:rPr lang="nn-NO" sz="2400" dirty="0"/>
              <a:t>, det var noko som fanst </a:t>
            </a:r>
            <a:r>
              <a:rPr lang="nn-NO" sz="2400" b="1" i="1" dirty="0"/>
              <a:t>i byane</a:t>
            </a:r>
            <a:r>
              <a:rPr lang="nn-NO" sz="2400" dirty="0"/>
              <a:t>, medan </a:t>
            </a:r>
            <a:r>
              <a:rPr lang="nn-NO" sz="2400" b="1" i="1" dirty="0"/>
              <a:t>husflid</a:t>
            </a:r>
            <a:r>
              <a:rPr lang="nn-NO" sz="2400" dirty="0"/>
              <a:t> det gjekk for seg </a:t>
            </a:r>
            <a:r>
              <a:rPr lang="nn-NO" sz="2400" b="1" i="1" dirty="0"/>
              <a:t>på bygdene</a:t>
            </a:r>
            <a:r>
              <a:rPr lang="nn-NO" sz="2400" dirty="0"/>
              <a:t>.</a:t>
            </a:r>
          </a:p>
          <a:p>
            <a:endParaRPr lang="nn-NO" sz="2400" dirty="0"/>
          </a:p>
          <a:p>
            <a:r>
              <a:rPr lang="nn-NO" sz="2400" dirty="0"/>
              <a:t>Såleis er lafting, tradisjonelle reiste konstruksjonar (uthusbygging</a:t>
            </a:r>
            <a:r>
              <a:rPr lang="nn-NO" sz="2400" dirty="0" smtClean="0"/>
              <a:t>), </a:t>
            </a:r>
            <a:r>
              <a:rPr lang="nn-NO" sz="2400" dirty="0"/>
              <a:t>tradisjonell korgbinding </a:t>
            </a:r>
            <a:r>
              <a:rPr lang="nn-NO" sz="2400" dirty="0" smtClean="0"/>
              <a:t>og båtbygging (</a:t>
            </a:r>
            <a:r>
              <a:rPr lang="nn-NO" sz="2400" dirty="0" err="1" smtClean="0"/>
              <a:t>tradisjonsbåtar</a:t>
            </a:r>
            <a:r>
              <a:rPr lang="nn-NO" sz="2400" dirty="0" smtClean="0"/>
              <a:t>) </a:t>
            </a:r>
            <a:r>
              <a:rPr lang="nn-NO" sz="2400" dirty="0" err="1" smtClean="0"/>
              <a:t>m.m.m</a:t>
            </a:r>
            <a:r>
              <a:rPr lang="nn-NO" sz="2400" dirty="0"/>
              <a:t>. framleis </a:t>
            </a:r>
            <a:r>
              <a:rPr lang="nn-NO" sz="2400" dirty="0" smtClean="0"/>
              <a:t>utan </a:t>
            </a:r>
            <a:r>
              <a:rPr lang="nn-NO" sz="2400" dirty="0"/>
              <a:t>formell fagopplæring.  </a:t>
            </a:r>
          </a:p>
          <a:p>
            <a:endParaRPr lang="nn-NO" sz="2400" dirty="0"/>
          </a:p>
          <a:p>
            <a:r>
              <a:rPr lang="nn-NO" sz="2400" dirty="0"/>
              <a:t>Det er også ein viktig skilnad i høve det eldre </a:t>
            </a:r>
            <a:r>
              <a:rPr lang="nn-NO" sz="2400" dirty="0" smtClean="0"/>
              <a:t>systemet at tittelen </a:t>
            </a:r>
            <a:r>
              <a:rPr lang="nn-NO" sz="2400" b="1" i="1" dirty="0" smtClean="0"/>
              <a:t>meister</a:t>
            </a:r>
            <a:r>
              <a:rPr lang="nn-NO" sz="2400" dirty="0" smtClean="0"/>
              <a:t> </a:t>
            </a:r>
            <a:r>
              <a:rPr lang="nn-NO" sz="2400" dirty="0"/>
              <a:t>ikkje </a:t>
            </a:r>
            <a:r>
              <a:rPr lang="nn-NO" sz="2400" dirty="0" smtClean="0"/>
              <a:t>er </a:t>
            </a:r>
            <a:r>
              <a:rPr lang="nn-NO" sz="2400" dirty="0"/>
              <a:t>knytt til ei fagleg utvikling.  Meister står i dag for eit </a:t>
            </a:r>
            <a:r>
              <a:rPr lang="nn-NO" sz="2400" b="1" i="1" dirty="0"/>
              <a:t>merkantilt tillegg </a:t>
            </a:r>
            <a:r>
              <a:rPr lang="nn-NO" sz="2400" dirty="0"/>
              <a:t>til fagutdanninga med sikte på at meistaren skal drive ei </a:t>
            </a:r>
            <a:r>
              <a:rPr lang="nn-NO" sz="2400" dirty="0" smtClean="0"/>
              <a:t>økonomisk verksemd </a:t>
            </a:r>
            <a:r>
              <a:rPr lang="nn-NO" sz="2400" dirty="0"/>
              <a:t>med </a:t>
            </a:r>
            <a:r>
              <a:rPr lang="nn-NO" sz="2400" dirty="0" smtClean="0"/>
              <a:t>tilsette, </a:t>
            </a:r>
            <a:r>
              <a:rPr lang="nn-NO" sz="2400" dirty="0"/>
              <a:t>slik dei </a:t>
            </a:r>
            <a:r>
              <a:rPr lang="nn-NO" sz="2400" dirty="0" smtClean="0"/>
              <a:t>gjorde det </a:t>
            </a:r>
            <a:r>
              <a:rPr lang="nn-NO" sz="2400" dirty="0"/>
              <a:t>i byane.  </a:t>
            </a:r>
          </a:p>
          <a:p>
            <a:endParaRPr lang="nn-NO" sz="2400" dirty="0"/>
          </a:p>
          <a:p>
            <a:endParaRPr lang="nn-NO" sz="2400" dirty="0"/>
          </a:p>
          <a:p>
            <a:endParaRPr lang="nn-NO" sz="2400" dirty="0"/>
          </a:p>
          <a:p>
            <a:endParaRPr lang="nn-NO"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5301208"/>
            <a:ext cx="9144000" cy="461665"/>
          </a:xfrm>
          <a:prstGeom prst="rect">
            <a:avLst/>
          </a:prstGeom>
          <a:noFill/>
        </p:spPr>
        <p:txBody>
          <a:bodyPr wrap="square" rtlCol="0">
            <a:spAutoFit/>
          </a:bodyPr>
          <a:lstStyle/>
          <a:p>
            <a:r>
              <a:rPr lang="nn-NO" sz="2400" dirty="0"/>
              <a:t>.  </a:t>
            </a:r>
          </a:p>
        </p:txBody>
      </p:sp>
      <p:pic>
        <p:nvPicPr>
          <p:cNvPr id="3" name="Bilde 2" descr="Hårstad.jpeg"/>
          <p:cNvPicPr>
            <a:picLocks noChangeAspect="1"/>
          </p:cNvPicPr>
          <p:nvPr/>
        </p:nvPicPr>
        <p:blipFill>
          <a:blip r:embed="rId2" cstate="print"/>
          <a:srcRect t="13622" b="11328"/>
          <a:stretch>
            <a:fillRect/>
          </a:stretch>
        </p:blipFill>
        <p:spPr>
          <a:xfrm>
            <a:off x="-60365" y="2852936"/>
            <a:ext cx="9204365" cy="3816424"/>
          </a:xfrm>
          <a:prstGeom prst="rect">
            <a:avLst/>
          </a:prstGeom>
        </p:spPr>
      </p:pic>
      <p:sp>
        <p:nvSpPr>
          <p:cNvPr id="4" name="TekstSylinder 3"/>
          <p:cNvSpPr txBox="1"/>
          <p:nvPr/>
        </p:nvSpPr>
        <p:spPr>
          <a:xfrm>
            <a:off x="0" y="0"/>
            <a:ext cx="9144000" cy="2677656"/>
          </a:xfrm>
          <a:prstGeom prst="rect">
            <a:avLst/>
          </a:prstGeom>
          <a:noFill/>
        </p:spPr>
        <p:txBody>
          <a:bodyPr wrap="square" rtlCol="0">
            <a:spAutoFit/>
          </a:bodyPr>
          <a:lstStyle/>
          <a:p>
            <a:r>
              <a:rPr lang="nn-NO" sz="2400" b="1" i="1" dirty="0" err="1" smtClean="0"/>
              <a:t>Trebåtbygging</a:t>
            </a:r>
            <a:r>
              <a:rPr lang="nn-NO" sz="2400" b="1" i="1" dirty="0" smtClean="0"/>
              <a:t> </a:t>
            </a:r>
            <a:r>
              <a:rPr lang="nn-NO" sz="2400" b="1" i="1" dirty="0"/>
              <a:t>vart rekna som husflid fram til 1979</a:t>
            </a:r>
            <a:r>
              <a:rPr lang="nn-NO" sz="2400" dirty="0"/>
              <a:t>.  Framleis er </a:t>
            </a:r>
            <a:r>
              <a:rPr lang="nn-NO" sz="2400" dirty="0" err="1"/>
              <a:t>tradisjonsbåtane</a:t>
            </a:r>
            <a:r>
              <a:rPr lang="nn-NO" sz="2400" dirty="0"/>
              <a:t> utanfor det formelle systemet for opplæring</a:t>
            </a:r>
            <a:r>
              <a:rPr lang="nn-NO" sz="2000" dirty="0"/>
              <a:t>. Då b</a:t>
            </a:r>
            <a:r>
              <a:rPr lang="nn-NO" sz="2400" dirty="0"/>
              <a:t>åtbygging vart fag i 1979, var det den industrielle båtbygging som vart </a:t>
            </a:r>
            <a:r>
              <a:rPr lang="nn-NO" sz="2400" dirty="0" smtClean="0"/>
              <a:t>oppretta som formelt fag med formell opplæring. </a:t>
            </a:r>
            <a:endParaRPr lang="nn-NO" sz="2400" dirty="0"/>
          </a:p>
          <a:p>
            <a:endParaRPr lang="nn-NO" sz="2400" dirty="0"/>
          </a:p>
          <a:p>
            <a:r>
              <a:rPr lang="nn-NO" sz="2400" dirty="0"/>
              <a:t>Bygging av tradisjonsbåtar ligg formelt sett framleis utanfor faget, men dei faglege skotta er heldigvis ikkje heilt tette. </a:t>
            </a:r>
          </a:p>
        </p:txBody>
      </p:sp>
      <p:sp>
        <p:nvSpPr>
          <p:cNvPr id="5" name="Plassholder for lysbildenummer 4"/>
          <p:cNvSpPr>
            <a:spLocks noGrp="1"/>
          </p:cNvSpPr>
          <p:nvPr>
            <p:ph type="sldNum" sz="quarter" idx="12"/>
          </p:nvPr>
        </p:nvSpPr>
        <p:spPr/>
        <p:txBody>
          <a:bodyPr/>
          <a:lstStyle/>
          <a:p>
            <a:fld id="{4A9547E1-E7B9-4727-93A1-F4B32197C90C}" type="slidenum">
              <a:rPr lang="nn-NO" smtClean="0"/>
              <a:pPr/>
              <a:t>51</a:t>
            </a:fld>
            <a:endParaRPr lang="nn-NO"/>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IMG_9186.JPG"/>
          <p:cNvPicPr>
            <a:picLocks noChangeAspect="1"/>
          </p:cNvPicPr>
          <p:nvPr/>
        </p:nvPicPr>
        <p:blipFill>
          <a:blip r:embed="rId2" cstate="print"/>
          <a:srcRect t="7819"/>
          <a:stretch>
            <a:fillRect/>
          </a:stretch>
        </p:blipFill>
        <p:spPr>
          <a:xfrm>
            <a:off x="0" y="0"/>
            <a:ext cx="9144000" cy="5619328"/>
          </a:xfrm>
          <a:prstGeom prst="rect">
            <a:avLst/>
          </a:prstGeom>
        </p:spPr>
      </p:pic>
      <p:sp>
        <p:nvSpPr>
          <p:cNvPr id="3" name="TekstSylinder 2"/>
          <p:cNvSpPr txBox="1"/>
          <p:nvPr/>
        </p:nvSpPr>
        <p:spPr>
          <a:xfrm>
            <a:off x="0" y="5589240"/>
            <a:ext cx="9144000" cy="1200329"/>
          </a:xfrm>
          <a:prstGeom prst="rect">
            <a:avLst/>
          </a:prstGeom>
          <a:noFill/>
        </p:spPr>
        <p:txBody>
          <a:bodyPr wrap="square" rtlCol="0">
            <a:spAutoFit/>
          </a:bodyPr>
          <a:lstStyle/>
          <a:p>
            <a:r>
              <a:rPr lang="nn-NO" sz="2400" dirty="0"/>
              <a:t>Å bygge </a:t>
            </a:r>
            <a:r>
              <a:rPr lang="nn-NO" sz="2400" dirty="0" err="1"/>
              <a:t>tradisjonsbåt</a:t>
            </a:r>
            <a:r>
              <a:rPr lang="nn-NO" sz="2400" dirty="0"/>
              <a:t> har i seg skaping av form innafor eit mønster som er typisk for det vi kallar type- båt.</a:t>
            </a:r>
            <a:r>
              <a:rPr lang="nn-NO" sz="2000" dirty="0"/>
              <a:t> </a:t>
            </a:r>
            <a:r>
              <a:rPr lang="nn-NO" sz="2400" dirty="0" smtClean="0"/>
              <a:t>Båten i bildet er geitbåt frå Nordmøre. Nær slektning av Innheradsbåten.</a:t>
            </a:r>
            <a:endParaRPr lang="nn-NO" sz="2400" dirty="0"/>
          </a:p>
        </p:txBody>
      </p:sp>
      <p:sp>
        <p:nvSpPr>
          <p:cNvPr id="4" name="Plassholder for lysbildenummer 3"/>
          <p:cNvSpPr>
            <a:spLocks noGrp="1"/>
          </p:cNvSpPr>
          <p:nvPr>
            <p:ph type="sldNum" sz="quarter" idx="12"/>
          </p:nvPr>
        </p:nvSpPr>
        <p:spPr/>
        <p:txBody>
          <a:bodyPr/>
          <a:lstStyle/>
          <a:p>
            <a:fld id="{4A9547E1-E7B9-4727-93A1-F4B32197C90C}" type="slidenum">
              <a:rPr lang="nn-NO" smtClean="0"/>
              <a:pPr/>
              <a:t>52</a:t>
            </a:fld>
            <a:endParaRPr lang="nn-NO"/>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995936" y="0"/>
            <a:ext cx="5148064" cy="8525411"/>
          </a:xfrm>
          <a:prstGeom prst="rect">
            <a:avLst/>
          </a:prstGeom>
          <a:noFill/>
        </p:spPr>
        <p:txBody>
          <a:bodyPr wrap="square" rtlCol="0">
            <a:spAutoFit/>
          </a:bodyPr>
          <a:lstStyle/>
          <a:p>
            <a:pPr algn="ctr"/>
            <a:r>
              <a:rPr lang="nn-NO" sz="2800" b="1" i="1" dirty="0"/>
              <a:t>Vi kan tala om prinsipp</a:t>
            </a:r>
          </a:p>
          <a:p>
            <a:r>
              <a:rPr lang="nn-NO" sz="2400" dirty="0"/>
              <a:t>Utanfor byane var det skikkane som rådde.  Det fanst </a:t>
            </a:r>
            <a:r>
              <a:rPr lang="nn-NO" sz="2400" dirty="0" err="1"/>
              <a:t>Ranværingsbåt</a:t>
            </a:r>
            <a:r>
              <a:rPr lang="nn-NO" sz="2400" dirty="0"/>
              <a:t>, </a:t>
            </a:r>
            <a:r>
              <a:rPr lang="nn-NO" sz="2400" dirty="0" err="1"/>
              <a:t>Bindalsbåt</a:t>
            </a:r>
            <a:r>
              <a:rPr lang="nn-NO" sz="2400" dirty="0"/>
              <a:t>, </a:t>
            </a:r>
            <a:r>
              <a:rPr lang="nn-NO" sz="2400" dirty="0" err="1"/>
              <a:t>Follabåt</a:t>
            </a:r>
            <a:r>
              <a:rPr lang="nn-NO" sz="2400" dirty="0"/>
              <a:t>, </a:t>
            </a:r>
            <a:r>
              <a:rPr lang="nn-NO" sz="2400" dirty="0" err="1"/>
              <a:t>Innheradsbåt</a:t>
            </a:r>
            <a:r>
              <a:rPr lang="nn-NO" sz="2400" dirty="0"/>
              <a:t>,</a:t>
            </a:r>
          </a:p>
          <a:p>
            <a:r>
              <a:rPr lang="nn-NO" sz="2400" dirty="0" err="1"/>
              <a:t>Åfjordsbåt</a:t>
            </a:r>
            <a:r>
              <a:rPr lang="nn-NO" sz="2400" dirty="0"/>
              <a:t>, Geitbåt o s b.  Til dette har vi mange parallellar:</a:t>
            </a:r>
          </a:p>
          <a:p>
            <a:pPr lvl="1">
              <a:buFont typeface="Arial" pitchFamily="34" charset="0"/>
              <a:buChar char="•"/>
            </a:pPr>
            <a:r>
              <a:rPr lang="nn-NO" sz="2400" dirty="0"/>
              <a:t>Byggeskikk for hus</a:t>
            </a:r>
          </a:p>
          <a:p>
            <a:pPr lvl="1">
              <a:buFont typeface="Arial" pitchFamily="34" charset="0"/>
              <a:buChar char="•"/>
            </a:pPr>
            <a:r>
              <a:rPr lang="nn-NO" sz="2400" dirty="0"/>
              <a:t>Skikkar for å binde korger</a:t>
            </a:r>
          </a:p>
          <a:p>
            <a:pPr lvl="1">
              <a:buFont typeface="Arial" pitchFamily="34" charset="0"/>
              <a:buChar char="•"/>
            </a:pPr>
            <a:r>
              <a:rPr lang="nn-NO" sz="2400" dirty="0" err="1"/>
              <a:t>Kles-skikk</a:t>
            </a:r>
            <a:endParaRPr lang="nn-NO" sz="2400" dirty="0"/>
          </a:p>
          <a:p>
            <a:pPr lvl="1">
              <a:buFont typeface="Arial" pitchFamily="34" charset="0"/>
              <a:buChar char="•"/>
            </a:pPr>
            <a:r>
              <a:rPr lang="nn-NO" sz="2400" dirty="0"/>
              <a:t>Dans og dansemusikk</a:t>
            </a:r>
          </a:p>
          <a:p>
            <a:pPr lvl="1">
              <a:buFont typeface="Arial" pitchFamily="34" charset="0"/>
              <a:buChar char="•"/>
            </a:pPr>
            <a:r>
              <a:rPr lang="nn-NO" sz="2400" dirty="0"/>
              <a:t>Målføre</a:t>
            </a:r>
          </a:p>
          <a:p>
            <a:pPr lvl="1">
              <a:buFont typeface="Arial" pitchFamily="34" charset="0"/>
              <a:buChar char="•"/>
            </a:pPr>
            <a:r>
              <a:rPr lang="nn-NO" sz="2400" dirty="0"/>
              <a:t>Form på ski</a:t>
            </a:r>
          </a:p>
          <a:p>
            <a:pPr lvl="1">
              <a:buFont typeface="Arial" pitchFamily="34" charset="0"/>
              <a:buChar char="•"/>
            </a:pPr>
            <a:r>
              <a:rPr lang="nn-NO" sz="2400" dirty="0"/>
              <a:t>Mjølkestell</a:t>
            </a:r>
          </a:p>
          <a:p>
            <a:pPr lvl="1">
              <a:buFont typeface="Arial" pitchFamily="34" charset="0"/>
              <a:buChar char="•"/>
            </a:pPr>
            <a:r>
              <a:rPr lang="nn-NO" sz="2400" dirty="0"/>
              <a:t>OSB</a:t>
            </a:r>
          </a:p>
          <a:p>
            <a:pPr marL="88900" lvl="1"/>
            <a:endParaRPr lang="nn-NO" sz="2400" dirty="0"/>
          </a:p>
          <a:p>
            <a:pPr marL="88900" lvl="1"/>
            <a:r>
              <a:rPr lang="nn-NO" sz="2400" dirty="0"/>
              <a:t>Skikkar har vore noko svært  omfattande. </a:t>
            </a:r>
            <a:r>
              <a:rPr lang="nn-NO" sz="2400" b="1" i="1" dirty="0"/>
              <a:t>Eit hav av kunnskap</a:t>
            </a:r>
            <a:r>
              <a:rPr lang="nn-NO" sz="2400" dirty="0"/>
              <a:t> og samstundes eit </a:t>
            </a:r>
            <a:r>
              <a:rPr lang="nn-NO" sz="2400" b="1" i="1" dirty="0"/>
              <a:t>samfunnslim.</a:t>
            </a:r>
          </a:p>
          <a:p>
            <a:pPr lvl="1">
              <a:buFont typeface="Arial" pitchFamily="34" charset="0"/>
              <a:buChar char="•"/>
            </a:pPr>
            <a:endParaRPr lang="nn-NO" sz="2400" dirty="0"/>
          </a:p>
          <a:p>
            <a:pPr>
              <a:buFont typeface="Arial" pitchFamily="34" charset="0"/>
              <a:buChar char="•"/>
            </a:pPr>
            <a:endParaRPr lang="nn-NO" sz="2000" dirty="0"/>
          </a:p>
          <a:p>
            <a:endParaRPr lang="nn-NO" sz="2000" dirty="0"/>
          </a:p>
          <a:p>
            <a:r>
              <a:rPr lang="nn-NO" sz="2000" dirty="0"/>
              <a:t> </a:t>
            </a:r>
          </a:p>
          <a:p>
            <a:pPr algn="ctr"/>
            <a:endParaRPr lang="nn-NO" sz="2800" dirty="0"/>
          </a:p>
        </p:txBody>
      </p:sp>
      <p:pic>
        <p:nvPicPr>
          <p:cNvPr id="3" name="Bilde 2" descr="128.1.jpeg"/>
          <p:cNvPicPr>
            <a:picLocks noChangeAspect="1"/>
          </p:cNvPicPr>
          <p:nvPr/>
        </p:nvPicPr>
        <p:blipFill>
          <a:blip r:embed="rId2" cstate="print"/>
          <a:srcRect l="13960" r="5157"/>
          <a:stretch>
            <a:fillRect/>
          </a:stretch>
        </p:blipFill>
        <p:spPr>
          <a:xfrm>
            <a:off x="0" y="6393"/>
            <a:ext cx="3960440" cy="6851607"/>
          </a:xfrm>
          <a:prstGeom prst="rect">
            <a:avLst/>
          </a:prstGeom>
        </p:spPr>
      </p:pic>
      <p:sp>
        <p:nvSpPr>
          <p:cNvPr id="4" name="Plassholder for lysbildenummer 3"/>
          <p:cNvSpPr>
            <a:spLocks noGrp="1"/>
          </p:cNvSpPr>
          <p:nvPr>
            <p:ph type="sldNum" sz="quarter" idx="12"/>
          </p:nvPr>
        </p:nvSpPr>
        <p:spPr/>
        <p:txBody>
          <a:bodyPr/>
          <a:lstStyle/>
          <a:p>
            <a:fld id="{4A9547E1-E7B9-4727-93A1-F4B32197C90C}" type="slidenum">
              <a:rPr lang="nn-NO" smtClean="0"/>
              <a:pPr/>
              <a:t>53</a:t>
            </a:fld>
            <a:endParaRPr lang="nn-NO"/>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12"/>
          </p:nvPr>
        </p:nvSpPr>
        <p:spPr/>
        <p:txBody>
          <a:bodyPr/>
          <a:lstStyle/>
          <a:p>
            <a:fld id="{4A9547E1-E7B9-4727-93A1-F4B32197C90C}" type="slidenum">
              <a:rPr lang="nn-NO" smtClean="0"/>
              <a:pPr/>
              <a:t>54</a:t>
            </a:fld>
            <a:endParaRPr lang="nn-NO"/>
          </a:p>
        </p:txBody>
      </p:sp>
      <p:sp>
        <p:nvSpPr>
          <p:cNvPr id="4" name="TekstSylinder 3"/>
          <p:cNvSpPr txBox="1"/>
          <p:nvPr/>
        </p:nvSpPr>
        <p:spPr>
          <a:xfrm>
            <a:off x="0" y="0"/>
            <a:ext cx="9144000" cy="6740307"/>
          </a:xfrm>
          <a:prstGeom prst="rect">
            <a:avLst/>
          </a:prstGeom>
          <a:noFill/>
        </p:spPr>
        <p:txBody>
          <a:bodyPr wrap="square" rtlCol="0">
            <a:spAutoFit/>
          </a:bodyPr>
          <a:lstStyle/>
          <a:p>
            <a:r>
              <a:rPr lang="nn-NO" sz="2400" b="1" i="1" dirty="0"/>
              <a:t>Vi har 6 hovudgrupper av </a:t>
            </a:r>
            <a:r>
              <a:rPr lang="nn-NO" sz="2400" b="1" i="1" dirty="0" err="1"/>
              <a:t>tradisjonsbåtar</a:t>
            </a:r>
            <a:r>
              <a:rPr lang="nn-NO" sz="2400" b="1" i="1" dirty="0"/>
              <a:t> langsetter kysten vår i vest  </a:t>
            </a:r>
            <a:r>
              <a:rPr lang="nn-NO" sz="2400" dirty="0"/>
              <a:t>Dertil kjem båtar i Skagerrak i tillegg til eit ukjend tal </a:t>
            </a:r>
            <a:r>
              <a:rPr lang="nn-NO" sz="2400" dirty="0" err="1"/>
              <a:t>innlandsbåtar</a:t>
            </a:r>
            <a:r>
              <a:rPr lang="nn-NO" sz="2400" dirty="0"/>
              <a:t>. Prammar </a:t>
            </a:r>
            <a:r>
              <a:rPr lang="nn-NO" sz="2400" dirty="0" err="1"/>
              <a:t>åfløyer</a:t>
            </a:r>
            <a:r>
              <a:rPr lang="nn-NO" sz="2400" dirty="0"/>
              <a:t>, kunter og farty kjem også til.</a:t>
            </a:r>
          </a:p>
          <a:p>
            <a:endParaRPr lang="nn-NO" sz="2400" dirty="0"/>
          </a:p>
          <a:p>
            <a:r>
              <a:rPr lang="nn-NO" sz="2400" dirty="0"/>
              <a:t>Kvar av båt-typane står for mange variantar og storleikar. Tal på variasjonen er ikkje viktig på annan måte enn at det set grenser for kor mykje den einskilde kan halde greie på. Båtbyggjaren skal kunne analysere, karakterisere og tilpasse. </a:t>
            </a:r>
            <a:r>
              <a:rPr lang="nn-NO" sz="2400" b="1" i="1" dirty="0"/>
              <a:t>Ofte var den einskilde båten tilpassa den aktuelle kjøparen.</a:t>
            </a:r>
            <a:r>
              <a:rPr lang="nn-NO" sz="2400" dirty="0"/>
              <a:t> Tilpassingane fekk eit individuelt preg knytt til person, farvatn og driftsform. </a:t>
            </a:r>
            <a:r>
              <a:rPr lang="nn-NO" sz="2400" b="1" i="1" dirty="0"/>
              <a:t>Det er skilnad på uniform og mønster. </a:t>
            </a:r>
          </a:p>
          <a:p>
            <a:r>
              <a:rPr lang="nn-NO" sz="2400" b="1" i="1" dirty="0"/>
              <a:t> </a:t>
            </a:r>
            <a:endParaRPr lang="nb-NO" sz="2400" b="1" i="1" dirty="0"/>
          </a:p>
          <a:p>
            <a:r>
              <a:rPr lang="nn-NO" sz="2400" dirty="0"/>
              <a:t>Tradisjonsbåtbyggjaren har ei </a:t>
            </a:r>
            <a:r>
              <a:rPr lang="nn-NO" sz="2400" dirty="0" smtClean="0"/>
              <a:t>mengd </a:t>
            </a:r>
            <a:r>
              <a:rPr lang="nn-NO" sz="2400" dirty="0"/>
              <a:t>karakterdrag å halde greie på.  Det er såleis ikkje rart at båtbyggjarane stort sett heldt seg til lokal skikk.  Somme har greidd å halde greie på 2 typar.  Det var ikkje vanleg, men det finst døme.</a:t>
            </a:r>
          </a:p>
          <a:p>
            <a:endParaRPr lang="nn-NO" sz="2400" dirty="0"/>
          </a:p>
          <a:p>
            <a:r>
              <a:rPr lang="nn-NO" sz="2400" dirty="0"/>
              <a:t>Med </a:t>
            </a:r>
            <a:r>
              <a:rPr lang="nn-NO" sz="2400" b="1" i="1" dirty="0"/>
              <a:t>fast mønster og fri forming</a:t>
            </a:r>
            <a:r>
              <a:rPr lang="nn-NO" sz="2400" dirty="0"/>
              <a:t>, vart alle litt ulike.  Alle vart samstundes attkjennelege.  </a:t>
            </a:r>
            <a:r>
              <a:rPr lang="nn-NO" sz="2400" b="1" i="1" dirty="0"/>
              <a:t>Vi er nordmøringar </a:t>
            </a:r>
            <a:r>
              <a:rPr lang="nn-NO" sz="2400" dirty="0"/>
              <a:t>eller </a:t>
            </a:r>
            <a:r>
              <a:rPr lang="nn-NO" sz="2400" b="1" i="1" dirty="0"/>
              <a:t>staværingar</a:t>
            </a:r>
            <a:r>
              <a:rPr lang="nn-NO" sz="2400" dirty="0"/>
              <a:t>!</a:t>
            </a:r>
            <a:endParaRPr lang="nb-NO" sz="2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55</a:t>
            </a:fld>
            <a:endParaRPr lang="nn-NO"/>
          </a:p>
        </p:txBody>
      </p:sp>
      <p:sp>
        <p:nvSpPr>
          <p:cNvPr id="3" name="TekstSylinder 2"/>
          <p:cNvSpPr txBox="1"/>
          <p:nvPr/>
        </p:nvSpPr>
        <p:spPr>
          <a:xfrm>
            <a:off x="0" y="116632"/>
            <a:ext cx="8856984" cy="7478970"/>
          </a:xfrm>
          <a:prstGeom prst="rect">
            <a:avLst/>
          </a:prstGeom>
          <a:noFill/>
        </p:spPr>
        <p:txBody>
          <a:bodyPr wrap="square" rtlCol="0">
            <a:spAutoFit/>
          </a:bodyPr>
          <a:lstStyle/>
          <a:p>
            <a:r>
              <a:rPr lang="nn-NO" sz="2400" dirty="0"/>
              <a:t>Samstundes med oppretting av landhandlar, vart det lovleg med </a:t>
            </a:r>
            <a:r>
              <a:rPr lang="nn-NO" sz="2400" b="1" i="1" dirty="0"/>
              <a:t>fartybygging på bygdene (farty er dekka lite skip, jakt galeas o s b)</a:t>
            </a:r>
            <a:r>
              <a:rPr lang="nn-NO" sz="2400" dirty="0"/>
              <a:t>.  No kunne desse byggjeplassane leggjast der det var tømmer. Det letta arbeidet mykje.  Alt i alt vart det ikkje mindre enn 47 byggjeplassar for farty berre på Nordmøre.</a:t>
            </a:r>
          </a:p>
          <a:p>
            <a:endParaRPr lang="nb-NO" sz="2400" dirty="0"/>
          </a:p>
          <a:p>
            <a:r>
              <a:rPr lang="nn-NO" sz="2400" dirty="0"/>
              <a:t>Laugsvesenet vart som nemnt, fullstendig oppheva ved lov av 14. april 1866.  </a:t>
            </a:r>
          </a:p>
          <a:p>
            <a:endParaRPr lang="nn-NO" sz="2400" dirty="0"/>
          </a:p>
          <a:p>
            <a:r>
              <a:rPr lang="nn-NO" sz="2400" dirty="0"/>
              <a:t>Ein god del av tankegodset ser likevel ut til å ha levd vidare. Det gav seg utslag ved at det var </a:t>
            </a:r>
            <a:r>
              <a:rPr lang="nn-NO" sz="2400" b="1" i="1" dirty="0"/>
              <a:t>formell handverksopplæring i byane</a:t>
            </a:r>
            <a:r>
              <a:rPr lang="nn-NO" sz="2400" dirty="0"/>
              <a:t>, </a:t>
            </a:r>
            <a:r>
              <a:rPr lang="nn-NO" sz="2400" b="1" i="1" dirty="0"/>
              <a:t>men ikkje på bygdene</a:t>
            </a:r>
            <a:r>
              <a:rPr lang="nn-NO" sz="2400" dirty="0"/>
              <a:t>. Vilkår for å kunne drive eit formelt handverk var framleis å tilhøyre borgarskapet i ein by. </a:t>
            </a:r>
          </a:p>
          <a:p>
            <a:endParaRPr lang="nn-NO" sz="2400" dirty="0"/>
          </a:p>
          <a:p>
            <a:r>
              <a:rPr lang="nn-NO" sz="2400" dirty="0"/>
              <a:t>Samstundes med uregulert næringsliv kom </a:t>
            </a:r>
            <a:r>
              <a:rPr lang="nn-NO" sz="2400" b="1" i="1" dirty="0"/>
              <a:t>jordskifte</a:t>
            </a:r>
            <a:r>
              <a:rPr lang="nn-NO" sz="2400" dirty="0"/>
              <a:t> og </a:t>
            </a:r>
            <a:r>
              <a:rPr lang="nn-NO" sz="2400" b="1" i="1" dirty="0"/>
              <a:t>oppløysing av dei gamle tuna</a:t>
            </a:r>
            <a:r>
              <a:rPr lang="nn-NO" sz="2400" dirty="0"/>
              <a:t>. Det bar med seg ein enorm byggeaktivitet.  Dei fleste tuna vart spreidde som einbølte bruk innafor det gamle gardsnummeret.  Trua på individet slo ut på fleire kantar.</a:t>
            </a:r>
          </a:p>
          <a:p>
            <a:endParaRPr lang="nn-NO" sz="2400" dirty="0"/>
          </a:p>
          <a:p>
            <a:endParaRPr lang="nn-NO"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5 Olav holder modell.TIF"/>
          <p:cNvPicPr>
            <a:picLocks noChangeAspect="1"/>
          </p:cNvPicPr>
          <p:nvPr/>
        </p:nvPicPr>
        <p:blipFill>
          <a:blip r:embed="rId2" cstate="print"/>
          <a:srcRect l="7871" t="9047" b="8038"/>
          <a:stretch>
            <a:fillRect/>
          </a:stretch>
        </p:blipFill>
        <p:spPr>
          <a:xfrm>
            <a:off x="0" y="0"/>
            <a:ext cx="5472608" cy="6851392"/>
          </a:xfrm>
          <a:prstGeom prst="rect">
            <a:avLst/>
          </a:prstGeom>
        </p:spPr>
      </p:pic>
      <p:sp>
        <p:nvSpPr>
          <p:cNvPr id="3" name="TekstSylinder 2"/>
          <p:cNvSpPr txBox="1"/>
          <p:nvPr/>
        </p:nvSpPr>
        <p:spPr>
          <a:xfrm>
            <a:off x="5508104" y="0"/>
            <a:ext cx="3528392" cy="6309420"/>
          </a:xfrm>
          <a:prstGeom prst="rect">
            <a:avLst/>
          </a:prstGeom>
          <a:noFill/>
        </p:spPr>
        <p:txBody>
          <a:bodyPr wrap="square" rtlCol="0">
            <a:spAutoFit/>
          </a:bodyPr>
          <a:lstStyle/>
          <a:p>
            <a:r>
              <a:rPr lang="nn-NO" sz="2400" dirty="0"/>
              <a:t>Å bygge etter teikning, det er:</a:t>
            </a:r>
          </a:p>
          <a:p>
            <a:r>
              <a:rPr lang="nn-NO" sz="2400" b="1" i="1" dirty="0"/>
              <a:t>berre plunder og heft</a:t>
            </a:r>
            <a:r>
              <a:rPr lang="nn-NO" sz="2400" dirty="0"/>
              <a:t>, sa Olav </a:t>
            </a:r>
            <a:r>
              <a:rPr lang="nn-NO" sz="2400" dirty="0" err="1"/>
              <a:t>Dahlen</a:t>
            </a:r>
            <a:r>
              <a:rPr lang="nn-NO" sz="2400" dirty="0"/>
              <a:t> (på bildet)</a:t>
            </a:r>
          </a:p>
          <a:p>
            <a:endParaRPr lang="nn-NO" sz="2000" dirty="0"/>
          </a:p>
          <a:p>
            <a:r>
              <a:rPr lang="nn-NO" sz="2400" dirty="0"/>
              <a:t>Det sa, </a:t>
            </a:r>
            <a:r>
              <a:rPr lang="nn-NO" sz="2400" b="1" i="1" dirty="0" smtClean="0"/>
              <a:t>båtbyggjarane</a:t>
            </a:r>
            <a:r>
              <a:rPr lang="nn-NO" sz="2400" dirty="0"/>
              <a:t>.</a:t>
            </a:r>
            <a:r>
              <a:rPr lang="nn-NO" sz="2400" dirty="0" smtClean="0"/>
              <a:t> </a:t>
            </a:r>
          </a:p>
          <a:p>
            <a:r>
              <a:rPr lang="nn-NO" sz="2400" dirty="0" smtClean="0"/>
              <a:t>Det </a:t>
            </a:r>
            <a:r>
              <a:rPr lang="nn-NO" sz="2400" dirty="0"/>
              <a:t>sa </a:t>
            </a:r>
            <a:r>
              <a:rPr lang="nn-NO" sz="2400" b="1" i="1" dirty="0" smtClean="0"/>
              <a:t>fartybyggjarane</a:t>
            </a:r>
            <a:r>
              <a:rPr lang="nn-NO" sz="2400" dirty="0" smtClean="0"/>
              <a:t>. </a:t>
            </a:r>
            <a:r>
              <a:rPr lang="nn-NO" sz="2400" dirty="0"/>
              <a:t>Det sa </a:t>
            </a:r>
            <a:r>
              <a:rPr lang="nn-NO" sz="2400" b="1" i="1" dirty="0" smtClean="0"/>
              <a:t>husbyggjarane</a:t>
            </a:r>
            <a:r>
              <a:rPr lang="nn-NO" sz="2400" dirty="0"/>
              <a:t>.  </a:t>
            </a:r>
          </a:p>
          <a:p>
            <a:endParaRPr lang="nn-NO" sz="2400" dirty="0"/>
          </a:p>
          <a:p>
            <a:r>
              <a:rPr lang="nn-NO" sz="2400" dirty="0"/>
              <a:t>Tradisjonsberarane hadde andre metodar for å planlegge og byggje form.  Det gjeld jamvel former som ligg bortanfor det vi kan forklare med ord</a:t>
            </a:r>
            <a:r>
              <a:rPr lang="nn-NO" sz="2400" dirty="0" smtClean="0"/>
              <a:t>.</a:t>
            </a:r>
          </a:p>
          <a:p>
            <a:endParaRPr lang="nn-NO" sz="2400" dirty="0" smtClean="0"/>
          </a:p>
          <a:p>
            <a:r>
              <a:rPr lang="nn-NO" sz="2400" b="1" i="1" dirty="0" smtClean="0"/>
              <a:t>Dei kunne mykje</a:t>
            </a:r>
            <a:r>
              <a:rPr lang="nn-NO" sz="2400" dirty="0" smtClean="0"/>
              <a:t>.</a:t>
            </a:r>
            <a:endParaRPr lang="nn-NO" sz="2400" dirty="0"/>
          </a:p>
        </p:txBody>
      </p:sp>
      <p:sp>
        <p:nvSpPr>
          <p:cNvPr id="4" name="Plassholder for lysbildenummer 3"/>
          <p:cNvSpPr>
            <a:spLocks noGrp="1"/>
          </p:cNvSpPr>
          <p:nvPr>
            <p:ph type="sldNum" sz="quarter" idx="12"/>
          </p:nvPr>
        </p:nvSpPr>
        <p:spPr/>
        <p:txBody>
          <a:bodyPr/>
          <a:lstStyle/>
          <a:p>
            <a:fld id="{4A9547E1-E7B9-4727-93A1-F4B32197C90C}" type="slidenum">
              <a:rPr lang="nn-NO" smtClean="0"/>
              <a:pPr/>
              <a:t>56</a:t>
            </a:fld>
            <a:endParaRPr lang="nn-NO"/>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img378.jpg"/>
          <p:cNvPicPr>
            <a:picLocks noChangeAspect="1"/>
          </p:cNvPicPr>
          <p:nvPr/>
        </p:nvPicPr>
        <p:blipFill>
          <a:blip r:embed="rId2" cstate="print"/>
          <a:srcRect l="10559"/>
          <a:stretch>
            <a:fillRect/>
          </a:stretch>
        </p:blipFill>
        <p:spPr>
          <a:xfrm>
            <a:off x="0" y="-1"/>
            <a:ext cx="9201286" cy="6812673"/>
          </a:xfrm>
          <a:prstGeom prst="rect">
            <a:avLst/>
          </a:prstGeom>
        </p:spPr>
      </p:pic>
      <p:sp>
        <p:nvSpPr>
          <p:cNvPr id="3" name="TekstSylinder 2"/>
          <p:cNvSpPr txBox="1"/>
          <p:nvPr/>
        </p:nvSpPr>
        <p:spPr>
          <a:xfrm>
            <a:off x="107504" y="0"/>
            <a:ext cx="4536504" cy="830997"/>
          </a:xfrm>
          <a:prstGeom prst="rect">
            <a:avLst/>
          </a:prstGeom>
          <a:noFill/>
        </p:spPr>
        <p:txBody>
          <a:bodyPr wrap="square" rtlCol="0">
            <a:spAutoFit/>
          </a:bodyPr>
          <a:lstStyle/>
          <a:p>
            <a:r>
              <a:rPr lang="nn-NO" sz="2400" dirty="0">
                <a:solidFill>
                  <a:schemeClr val="bg1"/>
                </a:solidFill>
              </a:rPr>
              <a:t>Det går frå halvmodell til spanteriss i 1:1 og reiste spant</a:t>
            </a:r>
          </a:p>
        </p:txBody>
      </p:sp>
      <p:sp>
        <p:nvSpPr>
          <p:cNvPr id="4" name="Plassholder for lysbildenummer 3"/>
          <p:cNvSpPr>
            <a:spLocks noGrp="1"/>
          </p:cNvSpPr>
          <p:nvPr>
            <p:ph type="sldNum" sz="quarter" idx="12"/>
          </p:nvPr>
        </p:nvSpPr>
        <p:spPr/>
        <p:txBody>
          <a:bodyPr/>
          <a:lstStyle/>
          <a:p>
            <a:fld id="{4A9547E1-E7B9-4727-93A1-F4B32197C90C}" type="slidenum">
              <a:rPr lang="nn-NO" smtClean="0"/>
              <a:pPr/>
              <a:t>57</a:t>
            </a:fld>
            <a:endParaRPr lang="nn-NO"/>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16 Spantetømmer maling.JPG"/>
          <p:cNvPicPr>
            <a:picLocks noChangeAspect="1"/>
          </p:cNvPicPr>
          <p:nvPr/>
        </p:nvPicPr>
        <p:blipFill>
          <a:blip r:embed="rId2" cstate="print"/>
          <a:srcRect l="2477" r="7461"/>
          <a:stretch>
            <a:fillRect/>
          </a:stretch>
        </p:blipFill>
        <p:spPr>
          <a:xfrm>
            <a:off x="0" y="0"/>
            <a:ext cx="9144000" cy="6858000"/>
          </a:xfrm>
          <a:prstGeom prst="rect">
            <a:avLst/>
          </a:prstGeom>
        </p:spPr>
      </p:pic>
      <p:sp>
        <p:nvSpPr>
          <p:cNvPr id="3" name="TekstSylinder 2"/>
          <p:cNvSpPr txBox="1"/>
          <p:nvPr/>
        </p:nvSpPr>
        <p:spPr>
          <a:xfrm>
            <a:off x="0" y="0"/>
            <a:ext cx="4788024" cy="461665"/>
          </a:xfrm>
          <a:prstGeom prst="rect">
            <a:avLst/>
          </a:prstGeom>
          <a:noFill/>
        </p:spPr>
        <p:txBody>
          <a:bodyPr wrap="square" rtlCol="0">
            <a:spAutoFit/>
          </a:bodyPr>
          <a:lstStyle/>
          <a:p>
            <a:r>
              <a:rPr lang="nn-NO" sz="2400" dirty="0">
                <a:solidFill>
                  <a:schemeClr val="bg1"/>
                </a:solidFill>
              </a:rPr>
              <a:t>Karane har vore i skogen</a:t>
            </a:r>
          </a:p>
        </p:txBody>
      </p:sp>
      <p:sp>
        <p:nvSpPr>
          <p:cNvPr id="4" name="Plassholder for lysbildenummer 3"/>
          <p:cNvSpPr>
            <a:spLocks noGrp="1"/>
          </p:cNvSpPr>
          <p:nvPr>
            <p:ph type="sldNum" sz="quarter" idx="12"/>
          </p:nvPr>
        </p:nvSpPr>
        <p:spPr/>
        <p:txBody>
          <a:bodyPr/>
          <a:lstStyle/>
          <a:p>
            <a:fld id="{4A9547E1-E7B9-4727-93A1-F4B32197C90C}" type="slidenum">
              <a:rPr lang="nn-NO" smtClean="0"/>
              <a:pPr/>
              <a:t>58</a:t>
            </a:fld>
            <a:endParaRPr lang="nn-NO"/>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59</a:t>
            </a:fld>
            <a:endParaRPr lang="nn-NO"/>
          </a:p>
        </p:txBody>
      </p:sp>
      <p:pic>
        <p:nvPicPr>
          <p:cNvPr id="3" name="Bilde 2" descr="SS-DIH-1994-605-0291.jpg"/>
          <p:cNvPicPr>
            <a:picLocks noChangeAspect="1"/>
          </p:cNvPicPr>
          <p:nvPr/>
        </p:nvPicPr>
        <p:blipFill>
          <a:blip r:embed="rId2" cstate="print"/>
          <a:srcRect l="4901" r="5901" b="-3865"/>
          <a:stretch>
            <a:fillRect/>
          </a:stretch>
        </p:blipFill>
        <p:spPr>
          <a:xfrm>
            <a:off x="179512" y="116632"/>
            <a:ext cx="8839118" cy="65253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0" y="0"/>
            <a:ext cx="9036496" cy="6801862"/>
          </a:xfrm>
          <a:prstGeom prst="rect">
            <a:avLst/>
          </a:prstGeom>
          <a:noFill/>
        </p:spPr>
        <p:txBody>
          <a:bodyPr wrap="square" rtlCol="0">
            <a:spAutoFit/>
          </a:bodyPr>
          <a:lstStyle/>
          <a:p>
            <a:pPr lvl="0" eaLnBrk="0" fontAlgn="base" hangingPunct="0">
              <a:spcBef>
                <a:spcPct val="0"/>
              </a:spcBef>
              <a:spcAft>
                <a:spcPct val="0"/>
              </a:spcAft>
            </a:pPr>
            <a:r>
              <a:rPr lang="nn-NO" sz="2800" b="1" dirty="0" smtClean="0">
                <a:ea typeface="Calibri" pitchFamily="34" charset="0"/>
                <a:cs typeface="Times New Roman" pitchFamily="18" charset="0"/>
              </a:rPr>
              <a:t>Hovudmål (Geitbåtfæring</a:t>
            </a:r>
            <a:r>
              <a:rPr lang="nn-NO" sz="3200" b="1" dirty="0" smtClean="0">
                <a:ea typeface="Calibri" pitchFamily="34" charset="0"/>
                <a:cs typeface="Times New Roman" pitchFamily="18" charset="0"/>
              </a:rPr>
              <a:t>)</a:t>
            </a:r>
          </a:p>
          <a:p>
            <a:pPr lvl="0" eaLnBrk="0" fontAlgn="base" hangingPunct="0">
              <a:spcBef>
                <a:spcPct val="0"/>
              </a:spcBef>
              <a:spcAft>
                <a:spcPct val="0"/>
              </a:spcAft>
            </a:pPr>
            <a:r>
              <a:rPr lang="nn-NO" sz="2000" b="1" i="1" dirty="0" smtClean="0">
                <a:ea typeface="Calibri" pitchFamily="34" charset="0"/>
                <a:cs typeface="Times New Roman" pitchFamily="18" charset="0"/>
              </a:rPr>
              <a:t>l (lengd på stamnskjerv</a:t>
            </a:r>
            <a:r>
              <a:rPr lang="nn-NO" sz="2000" i="1" dirty="0" smtClean="0">
                <a:ea typeface="Calibri" pitchFamily="34" charset="0"/>
                <a:cs typeface="Times New Roman" pitchFamily="18" charset="0"/>
              </a:rPr>
              <a:t>) </a:t>
            </a:r>
            <a:r>
              <a:rPr lang="nn-NO" sz="2000" b="1" i="1" dirty="0" smtClean="0">
                <a:ea typeface="Calibri" pitchFamily="34" charset="0"/>
                <a:cs typeface="Times New Roman" pitchFamily="18" charset="0"/>
              </a:rPr>
              <a:t>8 båtalen </a:t>
            </a:r>
            <a:r>
              <a:rPr lang="nn-NO" sz="2000" dirty="0" smtClean="0">
                <a:ea typeface="Calibri" pitchFamily="34" charset="0"/>
                <a:cs typeface="Times New Roman" pitchFamily="18" charset="0"/>
              </a:rPr>
              <a:t>= 160 tommar = 440 cm</a:t>
            </a:r>
            <a:endParaRPr lang="nb-NO" sz="2000" dirty="0" smtClean="0">
              <a:cs typeface="Arial" pitchFamily="34" charset="0"/>
            </a:endParaRPr>
          </a:p>
          <a:p>
            <a:pPr lvl="0" eaLnBrk="0" fontAlgn="base" hangingPunct="0">
              <a:spcBef>
                <a:spcPct val="0"/>
              </a:spcBef>
              <a:spcAft>
                <a:spcPct val="0"/>
              </a:spcAft>
            </a:pPr>
            <a:r>
              <a:rPr lang="nn-NO" sz="2000" b="1" i="1" dirty="0" smtClean="0">
                <a:ea typeface="Calibri" pitchFamily="34" charset="0"/>
                <a:cs typeface="Times New Roman" pitchFamily="18" charset="0"/>
              </a:rPr>
              <a:t>L (lengd mellom stamnane</a:t>
            </a:r>
            <a:r>
              <a:rPr lang="nn-NO" sz="2000" dirty="0" smtClean="0">
                <a:ea typeface="Calibri" pitchFamily="34" charset="0"/>
                <a:cs typeface="Times New Roman" pitchFamily="18" charset="0"/>
              </a:rPr>
              <a:t> nær 10 </a:t>
            </a:r>
            <a:r>
              <a:rPr lang="nn-NO" sz="2000" baseline="30000" dirty="0" smtClean="0">
                <a:ea typeface="Calibri" pitchFamily="34" charset="0"/>
                <a:cs typeface="Times New Roman" pitchFamily="18" charset="0"/>
              </a:rPr>
              <a:t>5</a:t>
            </a:r>
            <a:r>
              <a:rPr lang="nn-NO" sz="2000" dirty="0" smtClean="0">
                <a:ea typeface="Calibri" pitchFamily="34" charset="0"/>
                <a:cs typeface="Times New Roman" pitchFamily="18" charset="0"/>
              </a:rPr>
              <a:t>/</a:t>
            </a:r>
            <a:r>
              <a:rPr lang="nn-NO" sz="2000" baseline="-30000" dirty="0" smtClean="0">
                <a:ea typeface="Calibri" pitchFamily="34" charset="0"/>
                <a:cs typeface="Times New Roman" pitchFamily="18" charset="0"/>
              </a:rPr>
              <a:t>8</a:t>
            </a:r>
            <a:r>
              <a:rPr lang="nn-NO" sz="2000" dirty="0" smtClean="0">
                <a:ea typeface="Calibri" pitchFamily="34" charset="0"/>
                <a:cs typeface="Times New Roman" pitchFamily="18" charset="0"/>
              </a:rPr>
              <a:t> båtalen = 583 cm I brøk er dette </a:t>
            </a:r>
            <a:r>
              <a:rPr lang="nn-NO" sz="2000" b="1" i="1" baseline="30000" dirty="0" smtClean="0">
                <a:ea typeface="Calibri" pitchFamily="34" charset="0"/>
                <a:cs typeface="Times New Roman" pitchFamily="18" charset="0"/>
              </a:rPr>
              <a:t>5</a:t>
            </a:r>
            <a:r>
              <a:rPr lang="nn-NO" sz="2000" b="1" i="1" dirty="0" smtClean="0">
                <a:ea typeface="Calibri" pitchFamily="34" charset="0"/>
                <a:cs typeface="Times New Roman" pitchFamily="18" charset="0"/>
              </a:rPr>
              <a:t>/</a:t>
            </a:r>
            <a:r>
              <a:rPr lang="nn-NO" sz="2000" b="1" i="1" baseline="-30000" dirty="0" smtClean="0">
                <a:ea typeface="Calibri" pitchFamily="34" charset="0"/>
                <a:cs typeface="Times New Roman" pitchFamily="18" charset="0"/>
              </a:rPr>
              <a:t>4</a:t>
            </a:r>
            <a:r>
              <a:rPr lang="nn-NO" sz="2000" b="1" i="1" dirty="0" smtClean="0">
                <a:ea typeface="Calibri" pitchFamily="34" charset="0"/>
                <a:cs typeface="Times New Roman" pitchFamily="18" charset="0"/>
              </a:rPr>
              <a:t> l + 12 tommar</a:t>
            </a:r>
            <a:r>
              <a:rPr lang="nn-NO" sz="2000" dirty="0" smtClean="0">
                <a:ea typeface="Calibri" pitchFamily="34" charset="0"/>
                <a:cs typeface="Times New Roman" pitchFamily="18" charset="0"/>
              </a:rPr>
              <a:t>. 10 ½ alen og 2 tommar. Det er 212 tommar. (Mange båtar er 210 tommar)</a:t>
            </a:r>
            <a:endParaRPr lang="nb-NO" sz="2000" dirty="0" smtClean="0">
              <a:cs typeface="Arial" pitchFamily="34" charset="0"/>
            </a:endParaRPr>
          </a:p>
          <a:p>
            <a:pPr lvl="0" eaLnBrk="0" fontAlgn="base" hangingPunct="0">
              <a:spcBef>
                <a:spcPct val="0"/>
              </a:spcBef>
              <a:spcAft>
                <a:spcPct val="0"/>
              </a:spcAft>
            </a:pPr>
            <a:r>
              <a:rPr lang="nn-NO" sz="2000" b="1" i="1" dirty="0" smtClean="0">
                <a:ea typeface="Calibri" pitchFamily="34" charset="0"/>
                <a:cs typeface="Times New Roman" pitchFamily="18" charset="0"/>
              </a:rPr>
              <a:t>B </a:t>
            </a:r>
            <a:r>
              <a:rPr lang="nn-NO" sz="2000" dirty="0" smtClean="0">
                <a:ea typeface="Calibri" pitchFamily="34" charset="0"/>
                <a:cs typeface="Times New Roman" pitchFamily="18" charset="0"/>
              </a:rPr>
              <a:t>(breidd innapå ripa) to ½ alen 3 tommar </a:t>
            </a:r>
            <a:r>
              <a:rPr lang="nn-NO" sz="2000" b="1" i="1" dirty="0" smtClean="0">
                <a:ea typeface="Calibri" pitchFamily="34" charset="0"/>
                <a:cs typeface="Times New Roman" pitchFamily="18" charset="0"/>
              </a:rPr>
              <a:t>(=  ¼ L).</a:t>
            </a:r>
            <a:r>
              <a:rPr lang="nn-NO" sz="2000" dirty="0" smtClean="0">
                <a:ea typeface="Calibri" pitchFamily="34" charset="0"/>
                <a:cs typeface="Times New Roman" pitchFamily="18" charset="0"/>
              </a:rPr>
              <a:t> </a:t>
            </a:r>
            <a:endParaRPr lang="nb-NO" sz="2000" dirty="0" smtClean="0">
              <a:cs typeface="Arial" pitchFamily="34" charset="0"/>
            </a:endParaRPr>
          </a:p>
          <a:p>
            <a:pPr lvl="0" eaLnBrk="0" fontAlgn="base" hangingPunct="0">
              <a:spcBef>
                <a:spcPct val="0"/>
              </a:spcBef>
              <a:spcAft>
                <a:spcPct val="0"/>
              </a:spcAft>
            </a:pPr>
            <a:r>
              <a:rPr lang="nn-NO" sz="2000" b="1" i="1" dirty="0" smtClean="0">
                <a:ea typeface="Calibri" pitchFamily="34" charset="0"/>
                <a:cs typeface="Times New Roman" pitchFamily="18" charset="0"/>
              </a:rPr>
              <a:t>b </a:t>
            </a:r>
            <a:r>
              <a:rPr lang="nn-NO" sz="2000" dirty="0" smtClean="0">
                <a:ea typeface="Calibri" pitchFamily="34" charset="0"/>
                <a:cs typeface="Times New Roman" pitchFamily="18" charset="0"/>
              </a:rPr>
              <a:t>(botnmål) 16 tommar.  </a:t>
            </a:r>
            <a:r>
              <a:rPr lang="nn-NO" sz="2000" b="1" i="1" baseline="30000" dirty="0" smtClean="0">
                <a:ea typeface="Calibri" pitchFamily="34" charset="0"/>
                <a:cs typeface="Times New Roman" pitchFamily="18" charset="0"/>
              </a:rPr>
              <a:t>1</a:t>
            </a:r>
            <a:r>
              <a:rPr lang="nn-NO" sz="2000" b="1" i="1" dirty="0" smtClean="0">
                <a:ea typeface="Calibri" pitchFamily="34" charset="0"/>
                <a:cs typeface="Times New Roman" pitchFamily="18" charset="0"/>
              </a:rPr>
              <a:t>/</a:t>
            </a:r>
            <a:r>
              <a:rPr lang="nn-NO" sz="2000" b="1" i="1" baseline="-30000" dirty="0" smtClean="0">
                <a:ea typeface="Calibri" pitchFamily="34" charset="0"/>
                <a:cs typeface="Times New Roman" pitchFamily="18" charset="0"/>
              </a:rPr>
              <a:t>10</a:t>
            </a:r>
            <a:r>
              <a:rPr lang="nn-NO" sz="2000" b="1" i="1" dirty="0" smtClean="0">
                <a:ea typeface="Calibri" pitchFamily="34" charset="0"/>
                <a:cs typeface="Times New Roman" pitchFamily="18" charset="0"/>
              </a:rPr>
              <a:t> l</a:t>
            </a:r>
            <a:r>
              <a:rPr lang="nn-NO" sz="2000" dirty="0" smtClean="0">
                <a:ea typeface="Calibri" pitchFamily="34" charset="0"/>
                <a:cs typeface="Times New Roman" pitchFamily="18" charset="0"/>
              </a:rPr>
              <a:t> =  16 tommar = 44 cm </a:t>
            </a:r>
            <a:endParaRPr lang="nb-NO" sz="2000" dirty="0" smtClean="0">
              <a:cs typeface="Arial" pitchFamily="34" charset="0"/>
            </a:endParaRPr>
          </a:p>
          <a:p>
            <a:pPr lvl="0" eaLnBrk="0" fontAlgn="base" hangingPunct="0">
              <a:spcBef>
                <a:spcPct val="0"/>
              </a:spcBef>
              <a:spcAft>
                <a:spcPct val="0"/>
              </a:spcAft>
            </a:pPr>
            <a:r>
              <a:rPr lang="nn-NO" sz="2000" b="1" i="1" dirty="0" smtClean="0">
                <a:ea typeface="Calibri" pitchFamily="34" charset="0"/>
                <a:cs typeface="Times New Roman" pitchFamily="18" charset="0"/>
              </a:rPr>
              <a:t>Atterskott  = </a:t>
            </a:r>
            <a:r>
              <a:rPr lang="nn-NO" sz="2000" b="1" i="1" baseline="30000" dirty="0" smtClean="0">
                <a:ea typeface="Calibri" pitchFamily="34" charset="0"/>
                <a:cs typeface="Times New Roman" pitchFamily="18" charset="0"/>
              </a:rPr>
              <a:t>1</a:t>
            </a:r>
            <a:r>
              <a:rPr lang="nn-NO" sz="2000" b="1" i="1" dirty="0" smtClean="0">
                <a:ea typeface="Calibri" pitchFamily="34" charset="0"/>
                <a:cs typeface="Times New Roman" pitchFamily="18" charset="0"/>
              </a:rPr>
              <a:t>/</a:t>
            </a:r>
            <a:r>
              <a:rPr lang="nn-NO" sz="2000" b="1" i="1" baseline="-30000" dirty="0" smtClean="0">
                <a:ea typeface="Calibri" pitchFamily="34" charset="0"/>
                <a:cs typeface="Times New Roman" pitchFamily="18" charset="0"/>
              </a:rPr>
              <a:t>5</a:t>
            </a:r>
            <a:r>
              <a:rPr lang="nn-NO" sz="2000" b="1" i="1" dirty="0" smtClean="0">
                <a:ea typeface="Calibri" pitchFamily="34" charset="0"/>
                <a:cs typeface="Times New Roman" pitchFamily="18" charset="0"/>
              </a:rPr>
              <a:t> l</a:t>
            </a:r>
            <a:r>
              <a:rPr lang="nn-NO" sz="2000" dirty="0" smtClean="0">
                <a:ea typeface="Calibri" pitchFamily="34" charset="0"/>
                <a:cs typeface="Times New Roman" pitchFamily="18" charset="0"/>
              </a:rPr>
              <a:t>. </a:t>
            </a:r>
            <a:endParaRPr lang="nb-NO" sz="2000" dirty="0" smtClean="0">
              <a:cs typeface="Arial" pitchFamily="34" charset="0"/>
            </a:endParaRPr>
          </a:p>
          <a:p>
            <a:pPr lvl="0" eaLnBrk="0" fontAlgn="base" hangingPunct="0">
              <a:spcBef>
                <a:spcPct val="0"/>
              </a:spcBef>
              <a:spcAft>
                <a:spcPct val="0"/>
              </a:spcAft>
            </a:pPr>
            <a:r>
              <a:rPr lang="nn-NO" sz="2000" b="1" i="1" dirty="0" smtClean="0">
                <a:ea typeface="Calibri" pitchFamily="34" charset="0"/>
                <a:cs typeface="Times New Roman" pitchFamily="18" charset="0"/>
              </a:rPr>
              <a:t>r, (</a:t>
            </a:r>
            <a:r>
              <a:rPr lang="nn-NO" sz="2000" b="1" i="1" dirty="0" err="1" smtClean="0">
                <a:ea typeface="Calibri" pitchFamily="34" charset="0"/>
                <a:cs typeface="Times New Roman" pitchFamily="18" charset="0"/>
              </a:rPr>
              <a:t>rónmål</a:t>
            </a:r>
            <a:r>
              <a:rPr lang="nn-NO" sz="2000" b="1" i="1" dirty="0" smtClean="0">
                <a:ea typeface="Calibri" pitchFamily="34" charset="0"/>
                <a:cs typeface="Times New Roman" pitchFamily="18" charset="0"/>
              </a:rPr>
              <a:t>)  </a:t>
            </a:r>
            <a:r>
              <a:rPr lang="nn-NO" sz="2000" b="1" i="1" baseline="30000" dirty="0" smtClean="0">
                <a:ea typeface="Calibri" pitchFamily="34" charset="0"/>
                <a:cs typeface="Times New Roman" pitchFamily="18" charset="0"/>
              </a:rPr>
              <a:t>1</a:t>
            </a:r>
            <a:r>
              <a:rPr lang="nn-NO" sz="2000" b="1" i="1" dirty="0" smtClean="0">
                <a:ea typeface="Calibri" pitchFamily="34" charset="0"/>
                <a:cs typeface="Times New Roman" pitchFamily="18" charset="0"/>
              </a:rPr>
              <a:t>/</a:t>
            </a:r>
            <a:r>
              <a:rPr lang="nn-NO" sz="2000" b="1" i="1" baseline="-30000" dirty="0" smtClean="0">
                <a:ea typeface="Calibri" pitchFamily="34" charset="0"/>
                <a:cs typeface="Times New Roman" pitchFamily="18" charset="0"/>
              </a:rPr>
              <a:t>8</a:t>
            </a:r>
            <a:r>
              <a:rPr lang="nn-NO" sz="2000" b="1" i="1" dirty="0" smtClean="0">
                <a:ea typeface="Calibri" pitchFamily="34" charset="0"/>
                <a:cs typeface="Times New Roman" pitchFamily="18" charset="0"/>
              </a:rPr>
              <a:t> L</a:t>
            </a:r>
            <a:r>
              <a:rPr lang="nn-NO" sz="2000" dirty="0" smtClean="0">
                <a:ea typeface="Calibri" pitchFamily="34" charset="0"/>
                <a:cs typeface="Times New Roman" pitchFamily="18" charset="0"/>
              </a:rPr>
              <a:t>. ( = 73 cm).</a:t>
            </a:r>
            <a:endParaRPr lang="nb-NO" sz="2000" dirty="0" smtClean="0">
              <a:cs typeface="Arial" pitchFamily="34" charset="0"/>
            </a:endParaRPr>
          </a:p>
          <a:p>
            <a:pPr lvl="0" eaLnBrk="0" fontAlgn="base" hangingPunct="0">
              <a:spcBef>
                <a:spcPct val="0"/>
              </a:spcBef>
              <a:spcAft>
                <a:spcPct val="0"/>
              </a:spcAft>
            </a:pPr>
            <a:r>
              <a:rPr lang="nn-NO" sz="2000" b="1" i="1" dirty="0" smtClean="0">
                <a:ea typeface="Calibri" pitchFamily="34" charset="0"/>
                <a:cs typeface="Times New Roman" pitchFamily="18" charset="0"/>
              </a:rPr>
              <a:t>B =  2 r</a:t>
            </a:r>
            <a:r>
              <a:rPr lang="nn-NO" sz="2000" dirty="0" smtClean="0">
                <a:ea typeface="Calibri" pitchFamily="34" charset="0"/>
                <a:cs typeface="Times New Roman" pitchFamily="18" charset="0"/>
              </a:rPr>
              <a:t>.</a:t>
            </a:r>
            <a:endParaRPr lang="nb-NO" sz="2000" dirty="0" smtClean="0">
              <a:cs typeface="Arial" pitchFamily="34" charset="0"/>
            </a:endParaRPr>
          </a:p>
          <a:p>
            <a:pPr lvl="0" eaLnBrk="0" fontAlgn="base" hangingPunct="0">
              <a:spcBef>
                <a:spcPct val="0"/>
              </a:spcBef>
              <a:spcAft>
                <a:spcPct val="0"/>
              </a:spcAft>
            </a:pPr>
            <a:r>
              <a:rPr lang="nn-NO" sz="2000" b="1" i="1" dirty="0" smtClean="0">
                <a:ea typeface="Calibri" pitchFamily="34" charset="0"/>
                <a:cs typeface="Times New Roman" pitchFamily="18" charset="0"/>
              </a:rPr>
              <a:t>Sprang</a:t>
            </a:r>
            <a:r>
              <a:rPr lang="nn-NO" sz="2000" dirty="0" smtClean="0">
                <a:ea typeface="Calibri" pitchFamily="34" charset="0"/>
                <a:cs typeface="Times New Roman" pitchFamily="18" charset="0"/>
              </a:rPr>
              <a:t>, 2 ½ tomme = 7 cm, nær </a:t>
            </a:r>
            <a:r>
              <a:rPr lang="nn-NO" sz="2000" b="1" i="1" baseline="30000" dirty="0" smtClean="0">
                <a:ea typeface="Calibri" pitchFamily="34" charset="0"/>
                <a:cs typeface="Times New Roman" pitchFamily="18" charset="0"/>
              </a:rPr>
              <a:t>1</a:t>
            </a:r>
            <a:r>
              <a:rPr lang="nn-NO" sz="2000" b="1" i="1" dirty="0" smtClean="0">
                <a:ea typeface="Calibri" pitchFamily="34" charset="0"/>
                <a:cs typeface="Times New Roman" pitchFamily="18" charset="0"/>
              </a:rPr>
              <a:t>/</a:t>
            </a:r>
            <a:r>
              <a:rPr lang="nn-NO" sz="2000" b="1" i="1" baseline="-30000" dirty="0" smtClean="0">
                <a:ea typeface="Calibri" pitchFamily="34" charset="0"/>
                <a:cs typeface="Times New Roman" pitchFamily="18" charset="0"/>
              </a:rPr>
              <a:t>10</a:t>
            </a:r>
            <a:r>
              <a:rPr lang="nn-NO" sz="2000" b="1" i="1" dirty="0" smtClean="0">
                <a:ea typeface="Calibri" pitchFamily="34" charset="0"/>
                <a:cs typeface="Times New Roman" pitchFamily="18" charset="0"/>
              </a:rPr>
              <a:t> av </a:t>
            </a:r>
            <a:r>
              <a:rPr lang="nn-NO" sz="2000" b="1" i="1" dirty="0" err="1" smtClean="0">
                <a:ea typeface="Calibri" pitchFamily="34" charset="0"/>
                <a:cs typeface="Times New Roman" pitchFamily="18" charset="0"/>
              </a:rPr>
              <a:t>ron</a:t>
            </a:r>
            <a:r>
              <a:rPr lang="nn-NO" sz="2000" dirty="0" smtClean="0">
                <a:ea typeface="Calibri" pitchFamily="34" charset="0"/>
                <a:cs typeface="Times New Roman" pitchFamily="18" charset="0"/>
              </a:rPr>
              <a:t>. </a:t>
            </a:r>
          </a:p>
          <a:p>
            <a:pPr lvl="0" eaLnBrk="0" fontAlgn="base" hangingPunct="0">
              <a:spcBef>
                <a:spcPct val="0"/>
              </a:spcBef>
              <a:spcAft>
                <a:spcPct val="0"/>
              </a:spcAft>
            </a:pPr>
            <a:endParaRPr lang="nb-NO" sz="2000" dirty="0" smtClean="0">
              <a:cs typeface="Arial" pitchFamily="34" charset="0"/>
            </a:endParaRPr>
          </a:p>
          <a:p>
            <a:pPr lvl="0" eaLnBrk="0" fontAlgn="base" hangingPunct="0">
              <a:spcBef>
                <a:spcPct val="0"/>
              </a:spcBef>
              <a:spcAft>
                <a:spcPct val="0"/>
              </a:spcAft>
            </a:pPr>
            <a:r>
              <a:rPr lang="nn-NO" sz="2000" dirty="0" smtClean="0">
                <a:ea typeface="Calibri" pitchFamily="34" charset="0"/>
                <a:cs typeface="Times New Roman" pitchFamily="18" charset="0"/>
              </a:rPr>
              <a:t>I </a:t>
            </a:r>
            <a:r>
              <a:rPr lang="nn-NO" sz="2000" b="1" i="1" dirty="0" smtClean="0">
                <a:ea typeface="Calibri" pitchFamily="34" charset="0"/>
                <a:cs typeface="Times New Roman" pitchFamily="18" charset="0"/>
              </a:rPr>
              <a:t>normalfæringen</a:t>
            </a:r>
            <a:r>
              <a:rPr lang="nn-NO" sz="2000" dirty="0" smtClean="0">
                <a:ea typeface="Calibri" pitchFamily="34" charset="0"/>
                <a:cs typeface="Times New Roman" pitchFamily="18" charset="0"/>
              </a:rPr>
              <a:t> er det 80 tommar rom og 80 tommar skott. 160 tommar (= 8 alen) i alt. </a:t>
            </a:r>
            <a:r>
              <a:rPr lang="nn-NO" sz="2000" b="1" i="1" dirty="0" smtClean="0">
                <a:ea typeface="Calibri" pitchFamily="34" charset="0"/>
                <a:cs typeface="Times New Roman" pitchFamily="18" charset="0"/>
              </a:rPr>
              <a:t>Relasjon 2 alen per rom og dertil tre eller fire alen er noko som går att. Det gjeld jamvel Gokstadskipet som har 36 alen kjøl, 16 rom og dertil 4 alen.  </a:t>
            </a:r>
          </a:p>
          <a:p>
            <a:pPr lvl="0" eaLnBrk="0" fontAlgn="base" hangingPunct="0">
              <a:spcBef>
                <a:spcPct val="0"/>
              </a:spcBef>
              <a:spcAft>
                <a:spcPct val="0"/>
              </a:spcAft>
            </a:pPr>
            <a:endParaRPr lang="nn-NO" sz="2000" b="1" i="1" dirty="0" smtClean="0">
              <a:ea typeface="Calibri" pitchFamily="34" charset="0"/>
              <a:cs typeface="Times New Roman" pitchFamily="18" charset="0"/>
            </a:endParaRPr>
          </a:p>
          <a:p>
            <a:pPr lvl="0" eaLnBrk="0" fontAlgn="base" hangingPunct="0">
              <a:spcBef>
                <a:spcPct val="0"/>
              </a:spcBef>
              <a:spcAft>
                <a:spcPct val="0"/>
              </a:spcAft>
            </a:pPr>
            <a:r>
              <a:rPr lang="nn-NO" sz="2800" b="1" dirty="0" smtClean="0">
                <a:ea typeface="Calibri" pitchFamily="34" charset="0"/>
                <a:cs typeface="Times New Roman" pitchFamily="18" charset="0"/>
              </a:rPr>
              <a:t>Prinsippet med målepunkt og brøk gjeld udelt i geitbåt, men det går att også i mange andre uttrykksformer.  Vi ser det hus, i korger, i tønner </a:t>
            </a:r>
            <a:r>
              <a:rPr lang="nn-NO" sz="2800" b="1" dirty="0" err="1" smtClean="0">
                <a:ea typeface="Calibri" pitchFamily="34" charset="0"/>
                <a:cs typeface="Times New Roman" pitchFamily="18" charset="0"/>
              </a:rPr>
              <a:t>m.m.m</a:t>
            </a:r>
            <a:r>
              <a:rPr lang="nn-NO" sz="2800" b="1" dirty="0" smtClean="0">
                <a:ea typeface="Calibri" pitchFamily="34" charset="0"/>
                <a:cs typeface="Times New Roman" pitchFamily="18" charset="0"/>
              </a:rPr>
              <a:t>.</a:t>
            </a:r>
          </a:p>
          <a:p>
            <a:pPr lvl="0" eaLnBrk="0" fontAlgn="base" hangingPunct="0">
              <a:spcBef>
                <a:spcPct val="0"/>
              </a:spcBef>
              <a:spcAft>
                <a:spcPct val="0"/>
              </a:spcAft>
            </a:pPr>
            <a:endParaRPr lang="nn-NO" sz="2000" b="1" i="1" dirty="0" smtClean="0">
              <a:cs typeface="Times New Roman" pitchFamily="18" charset="0"/>
            </a:endParaRPr>
          </a:p>
          <a:p>
            <a:pPr lvl="0" eaLnBrk="0" fontAlgn="base" hangingPunct="0">
              <a:spcBef>
                <a:spcPct val="0"/>
              </a:spcBef>
              <a:spcAft>
                <a:spcPct val="0"/>
              </a:spcAft>
            </a:pPr>
            <a:endParaRPr lang="nn-NO" sz="2000" b="1" i="1" dirty="0" smtClean="0">
              <a:cs typeface="Arial" pitchFamily="34" charset="0"/>
            </a:endParaRPr>
          </a:p>
        </p:txBody>
      </p:sp>
      <p:sp>
        <p:nvSpPr>
          <p:cNvPr id="3" name="Plassholder for lysbildenummer 2"/>
          <p:cNvSpPr>
            <a:spLocks noGrp="1"/>
          </p:cNvSpPr>
          <p:nvPr>
            <p:ph type="sldNum" sz="quarter" idx="12"/>
          </p:nvPr>
        </p:nvSpPr>
        <p:spPr/>
        <p:txBody>
          <a:bodyPr/>
          <a:lstStyle/>
          <a:p>
            <a:fld id="{B12784B6-4636-49A5-9E65-61AC19ECFD66}" type="slidenum">
              <a:rPr lang="nn-NO" smtClean="0"/>
              <a:pPr/>
              <a:t>6</a:t>
            </a:fld>
            <a:endParaRPr lang="nn-NO"/>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72 båten på sjøen.TIF"/>
          <p:cNvPicPr>
            <a:picLocks noChangeAspect="1"/>
          </p:cNvPicPr>
          <p:nvPr/>
        </p:nvPicPr>
        <p:blipFill>
          <a:blip r:embed="rId2" cstate="print"/>
          <a:srcRect l="-3650" t="11844" r="416" b="32656"/>
          <a:stretch>
            <a:fillRect/>
          </a:stretch>
        </p:blipFill>
        <p:spPr>
          <a:xfrm>
            <a:off x="-311594" y="0"/>
            <a:ext cx="9455594" cy="5517232"/>
          </a:xfrm>
          <a:prstGeom prst="rect">
            <a:avLst/>
          </a:prstGeom>
        </p:spPr>
      </p:pic>
      <p:sp>
        <p:nvSpPr>
          <p:cNvPr id="4" name="TekstSylinder 3"/>
          <p:cNvSpPr txBox="1"/>
          <p:nvPr/>
        </p:nvSpPr>
        <p:spPr>
          <a:xfrm>
            <a:off x="107504" y="5517232"/>
            <a:ext cx="9036496" cy="1200329"/>
          </a:xfrm>
          <a:prstGeom prst="rect">
            <a:avLst/>
          </a:prstGeom>
          <a:noFill/>
        </p:spPr>
        <p:txBody>
          <a:bodyPr wrap="square" rtlCol="0">
            <a:spAutoFit/>
          </a:bodyPr>
          <a:lstStyle/>
          <a:p>
            <a:r>
              <a:rPr lang="nn-NO" sz="2400" dirty="0" err="1"/>
              <a:t>Bremsnesbåt</a:t>
            </a:r>
            <a:r>
              <a:rPr lang="nn-NO" sz="2400" dirty="0"/>
              <a:t> var type.  Det var ein måte å tenkje båt på og som  hadde gått i arv frå den tid ein arbeidde på alen og brøk. Ingen båtar var heilt like, men alle var bygde etter same mønster.</a:t>
            </a:r>
          </a:p>
        </p:txBody>
      </p:sp>
      <p:sp>
        <p:nvSpPr>
          <p:cNvPr id="5" name="Plassholder for lysbildenummer 4"/>
          <p:cNvSpPr>
            <a:spLocks noGrp="1"/>
          </p:cNvSpPr>
          <p:nvPr>
            <p:ph type="sldNum" sz="quarter" idx="12"/>
          </p:nvPr>
        </p:nvSpPr>
        <p:spPr/>
        <p:txBody>
          <a:bodyPr/>
          <a:lstStyle/>
          <a:p>
            <a:fld id="{4A9547E1-E7B9-4727-93A1-F4B32197C90C}" type="slidenum">
              <a:rPr lang="nn-NO" smtClean="0"/>
              <a:pPr/>
              <a:t>60</a:t>
            </a:fld>
            <a:endParaRPr lang="nn-NO"/>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0" y="0"/>
            <a:ext cx="3635896" cy="4832092"/>
          </a:xfrm>
          <a:prstGeom prst="rect">
            <a:avLst/>
          </a:prstGeom>
          <a:noFill/>
        </p:spPr>
        <p:txBody>
          <a:bodyPr wrap="square" rtlCol="0">
            <a:spAutoFit/>
          </a:bodyPr>
          <a:lstStyle/>
          <a:p>
            <a:r>
              <a:rPr lang="nn-NO" sz="2400" b="1" i="1" dirty="0"/>
              <a:t>Hege Iren </a:t>
            </a:r>
            <a:r>
              <a:rPr lang="nn-NO" sz="2400" b="1" i="1" dirty="0" err="1"/>
              <a:t>Åsdal</a:t>
            </a:r>
            <a:r>
              <a:rPr lang="nn-NO" sz="2400" b="1" i="1" dirty="0"/>
              <a:t>  er stipendiat og gjer korger</a:t>
            </a:r>
            <a:r>
              <a:rPr lang="nn-NO" sz="2400" dirty="0"/>
              <a:t>.  </a:t>
            </a:r>
            <a:endParaRPr lang="nn-NO" sz="2400" dirty="0" smtClean="0"/>
          </a:p>
          <a:p>
            <a:endParaRPr lang="nn-NO" sz="2400" dirty="0" smtClean="0"/>
          </a:p>
          <a:p>
            <a:r>
              <a:rPr lang="nn-NO" sz="2400" dirty="0" smtClean="0"/>
              <a:t>Ho </a:t>
            </a:r>
            <a:r>
              <a:rPr lang="nn-NO" sz="2400" dirty="0"/>
              <a:t>har avdekt eit stort tal typar, fordelt på 3 grunnleggjande flettemønster i binding med minst 10 treslag. Alt frå tæger av bjørk og gran til riven tynn spon av 250 år gamle furutre med D1,3 på 50 - 60 cm..</a:t>
            </a:r>
          </a:p>
          <a:p>
            <a:endParaRPr lang="nn-NO" sz="2000" dirty="0"/>
          </a:p>
        </p:txBody>
      </p:sp>
      <p:pic>
        <p:nvPicPr>
          <p:cNvPr id="30724" name="Picture 4" descr="Jakter kunnskap om kunsten å lage korger - Helgelands Blad"/>
          <p:cNvPicPr>
            <a:picLocks noChangeAspect="1" noChangeArrowheads="1"/>
          </p:cNvPicPr>
          <p:nvPr/>
        </p:nvPicPr>
        <p:blipFill>
          <a:blip r:embed="rId2" cstate="print"/>
          <a:srcRect t="16375" r="-11707" b="-10014"/>
          <a:stretch>
            <a:fillRect/>
          </a:stretch>
        </p:blipFill>
        <p:spPr bwMode="auto">
          <a:xfrm>
            <a:off x="3851920" y="0"/>
            <a:ext cx="6012160" cy="6204457"/>
          </a:xfrm>
          <a:prstGeom prst="rect">
            <a:avLst/>
          </a:prstGeom>
          <a:noFill/>
        </p:spPr>
      </p:pic>
      <p:sp>
        <p:nvSpPr>
          <p:cNvPr id="5" name="Plassholder for lysbildenummer 4"/>
          <p:cNvSpPr>
            <a:spLocks noGrp="1"/>
          </p:cNvSpPr>
          <p:nvPr>
            <p:ph type="sldNum" sz="quarter" idx="12"/>
          </p:nvPr>
        </p:nvSpPr>
        <p:spPr/>
        <p:txBody>
          <a:bodyPr/>
          <a:lstStyle/>
          <a:p>
            <a:fld id="{4A9547E1-E7B9-4727-93A1-F4B32197C90C}" type="slidenum">
              <a:rPr lang="nn-NO" smtClean="0"/>
              <a:pPr/>
              <a:t>61</a:t>
            </a:fld>
            <a:endParaRPr lang="nn-NO"/>
          </a:p>
        </p:txBody>
      </p:sp>
      <p:sp>
        <p:nvSpPr>
          <p:cNvPr id="6" name="TekstSylinder 5"/>
          <p:cNvSpPr txBox="1"/>
          <p:nvPr/>
        </p:nvSpPr>
        <p:spPr>
          <a:xfrm>
            <a:off x="107504" y="5517232"/>
            <a:ext cx="9036496" cy="1200329"/>
          </a:xfrm>
          <a:prstGeom prst="rect">
            <a:avLst/>
          </a:prstGeom>
          <a:noFill/>
        </p:spPr>
        <p:txBody>
          <a:bodyPr wrap="square" rtlCol="0">
            <a:spAutoFit/>
          </a:bodyPr>
          <a:lstStyle/>
          <a:p>
            <a:r>
              <a:rPr lang="nn-NO" sz="2400" b="1" i="1" dirty="0"/>
              <a:t>Korgbinding som husflid er noko langt meir omfattande enn som </a:t>
            </a:r>
            <a:r>
              <a:rPr lang="nn-NO" sz="2400" b="1" i="1" dirty="0" smtClean="0"/>
              <a:t>fag. Det </a:t>
            </a:r>
            <a:r>
              <a:rPr lang="nn-NO" sz="2400" b="1" i="1" dirty="0" err="1" smtClean="0"/>
              <a:t>tgrengst</a:t>
            </a:r>
            <a:r>
              <a:rPr lang="nn-NO" sz="2400" b="1" i="1" dirty="0" smtClean="0"/>
              <a:t> ei omfattande kunnskap om former, teknikkar og materialar </a:t>
            </a:r>
            <a:endParaRPr lang="nn-NO" sz="2400" b="1" i="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62</a:t>
            </a:fld>
            <a:endParaRPr lang="nn-NO"/>
          </a:p>
        </p:txBody>
      </p:sp>
      <p:pic>
        <p:nvPicPr>
          <p:cNvPr id="22530" name="Picture 2" descr="C:\Users\Jon\Documents\My Stationery\Mine bilete\Nordland\Nordland 95\Elisar\img171.jpg"/>
          <p:cNvPicPr>
            <a:picLocks noChangeAspect="1" noChangeArrowheads="1"/>
          </p:cNvPicPr>
          <p:nvPr/>
        </p:nvPicPr>
        <p:blipFill>
          <a:blip r:embed="rId2" cstate="print"/>
          <a:srcRect/>
          <a:stretch>
            <a:fillRect/>
          </a:stretch>
        </p:blipFill>
        <p:spPr bwMode="auto">
          <a:xfrm>
            <a:off x="4860032" y="0"/>
            <a:ext cx="4283968" cy="6881124"/>
          </a:xfrm>
          <a:prstGeom prst="rect">
            <a:avLst/>
          </a:prstGeom>
          <a:noFill/>
        </p:spPr>
      </p:pic>
      <p:pic>
        <p:nvPicPr>
          <p:cNvPr id="4" name="Bilde 3" descr="img013.jpg"/>
          <p:cNvPicPr>
            <a:picLocks noChangeAspect="1"/>
          </p:cNvPicPr>
          <p:nvPr/>
        </p:nvPicPr>
        <p:blipFill>
          <a:blip r:embed="rId3" cstate="print"/>
          <a:srcRect l="32164" t="20579" r="17934" b="6974"/>
          <a:stretch>
            <a:fillRect/>
          </a:stretch>
        </p:blipFill>
        <p:spPr>
          <a:xfrm>
            <a:off x="0" y="0"/>
            <a:ext cx="4684788" cy="4608512"/>
          </a:xfrm>
          <a:prstGeom prst="rect">
            <a:avLst/>
          </a:prstGeom>
        </p:spPr>
      </p:pic>
      <p:sp>
        <p:nvSpPr>
          <p:cNvPr id="5" name="TekstSylinder 4"/>
          <p:cNvSpPr txBox="1"/>
          <p:nvPr/>
        </p:nvSpPr>
        <p:spPr>
          <a:xfrm>
            <a:off x="0" y="4581128"/>
            <a:ext cx="4860032" cy="2308324"/>
          </a:xfrm>
          <a:prstGeom prst="rect">
            <a:avLst/>
          </a:prstGeom>
          <a:noFill/>
        </p:spPr>
        <p:txBody>
          <a:bodyPr wrap="square" rtlCol="0">
            <a:spAutoFit/>
          </a:bodyPr>
          <a:lstStyle/>
          <a:p>
            <a:r>
              <a:rPr lang="nn-NO" sz="2400" dirty="0"/>
              <a:t>Denne har </a:t>
            </a:r>
            <a:r>
              <a:rPr lang="nn-NO" sz="2400" dirty="0" err="1"/>
              <a:t>Elisar</a:t>
            </a:r>
            <a:r>
              <a:rPr lang="nn-NO" sz="2400" dirty="0"/>
              <a:t> nytta til høy og ved i i 50 år. Kassen er fletta av 1 ½ mm tjukk spon riven av furu som var 200 år.</a:t>
            </a:r>
          </a:p>
          <a:p>
            <a:r>
              <a:rPr lang="nn-NO" sz="2400" dirty="0"/>
              <a:t>Det er treteknologi som ligg </a:t>
            </a:r>
            <a:r>
              <a:rPr lang="nn-NO" sz="2400" dirty="0" smtClean="0"/>
              <a:t>i utkanten av vår </a:t>
            </a:r>
            <a:r>
              <a:rPr lang="nn-NO" sz="2400" dirty="0"/>
              <a:t>forstand</a:t>
            </a:r>
            <a:r>
              <a:rPr lang="nn-NO" dirty="0"/>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63</a:t>
            </a:fld>
            <a:endParaRPr lang="nn-NO"/>
          </a:p>
        </p:txBody>
      </p:sp>
      <p:pic>
        <p:nvPicPr>
          <p:cNvPr id="3" name="Bilde 2" descr="img028.jpg"/>
          <p:cNvPicPr>
            <a:picLocks noChangeAspect="1"/>
          </p:cNvPicPr>
          <p:nvPr/>
        </p:nvPicPr>
        <p:blipFill>
          <a:blip r:embed="rId2" cstate="print"/>
          <a:srcRect b="13991"/>
          <a:stretch>
            <a:fillRect/>
          </a:stretch>
        </p:blipFill>
        <p:spPr>
          <a:xfrm>
            <a:off x="-53682" y="0"/>
            <a:ext cx="9324866" cy="4869160"/>
          </a:xfrm>
          <a:prstGeom prst="rect">
            <a:avLst/>
          </a:prstGeom>
        </p:spPr>
      </p:pic>
      <p:sp>
        <p:nvSpPr>
          <p:cNvPr id="4" name="TekstSylinder 3"/>
          <p:cNvSpPr txBox="1"/>
          <p:nvPr/>
        </p:nvSpPr>
        <p:spPr>
          <a:xfrm>
            <a:off x="0" y="4797152"/>
            <a:ext cx="9144000" cy="1938992"/>
          </a:xfrm>
          <a:prstGeom prst="rect">
            <a:avLst/>
          </a:prstGeom>
          <a:noFill/>
        </p:spPr>
        <p:txBody>
          <a:bodyPr wrap="square" rtlCol="0">
            <a:spAutoFit/>
          </a:bodyPr>
          <a:lstStyle/>
          <a:p>
            <a:r>
              <a:rPr lang="nn-NO" sz="2400" dirty="0"/>
              <a:t>Jamvel bygginga av denne gigantiske kombinerte driftsbygningen på 1200 m</a:t>
            </a:r>
            <a:r>
              <a:rPr lang="nn-NO" sz="2400" baseline="30000" dirty="0"/>
              <a:t>2</a:t>
            </a:r>
            <a:r>
              <a:rPr lang="nn-NO" sz="2400" dirty="0"/>
              <a:t> var i si tid rekna som husflid.  Det var ein bygdesnikkar som sto for arbeidet. Det er eit nytt døme på at husfliden, når det gjeld kunnskap handlingsmønster og former, går langt ut over det som har vore knytt til formell </a:t>
            </a:r>
            <a:r>
              <a:rPr lang="nn-NO" sz="2400" dirty="0" smtClean="0"/>
              <a:t>opplæring.</a:t>
            </a:r>
            <a:endParaRPr lang="nn-NO" sz="2400" baseline="300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0"/>
            <a:ext cx="9144000" cy="7109639"/>
          </a:xfrm>
          <a:prstGeom prst="rect">
            <a:avLst/>
          </a:prstGeom>
          <a:noFill/>
        </p:spPr>
        <p:txBody>
          <a:bodyPr wrap="square" rtlCol="0">
            <a:spAutoFit/>
          </a:bodyPr>
          <a:lstStyle/>
          <a:p>
            <a:r>
              <a:rPr lang="nn-NO" sz="2400" dirty="0"/>
              <a:t>Slik kan vi halde på. Vrimmelen av ulike slags gjenstandar laga og nytta i tradisjon er stor. Variasjonen er gjort mogleg ved at det for kvar slags gjenstand låg føre </a:t>
            </a:r>
            <a:r>
              <a:rPr lang="nn-NO" sz="2400" b="1" i="1" dirty="0"/>
              <a:t>eit grunnmønster </a:t>
            </a:r>
            <a:r>
              <a:rPr lang="nn-NO" sz="2400" dirty="0"/>
              <a:t>og som kunne varierast med ulike slags tilpassingar. </a:t>
            </a:r>
          </a:p>
          <a:p>
            <a:endParaRPr lang="nn-NO" sz="2400" dirty="0"/>
          </a:p>
          <a:p>
            <a:r>
              <a:rPr lang="nn-NO" sz="2400" dirty="0"/>
              <a:t>Når vi granskar  gjenstandar finn vi ofte at dei uttrykkjer djup refleksjon. Heile tida støyter vi på dette spennande møtet mellom </a:t>
            </a:r>
            <a:r>
              <a:rPr lang="nn-NO" sz="2800" b="1" i="1" dirty="0"/>
              <a:t>fellesskap i form </a:t>
            </a:r>
            <a:r>
              <a:rPr lang="nn-NO" sz="2400" b="1" i="1" dirty="0"/>
              <a:t>og som er kombinert til individuell tilpassing.</a:t>
            </a:r>
          </a:p>
          <a:p>
            <a:endParaRPr lang="nn-NO" sz="2400" b="1" i="1" dirty="0"/>
          </a:p>
          <a:p>
            <a:r>
              <a:rPr lang="nn-NO" sz="2400" dirty="0"/>
              <a:t>Jamvel  der standsforskjellane var store, fanst det underliggjande strukturar som batt. Det la botn i fellesskap. Om du var frå storgarden </a:t>
            </a:r>
            <a:r>
              <a:rPr lang="nn-NO" sz="2400" dirty="0" err="1"/>
              <a:t>Stor-Deglum</a:t>
            </a:r>
            <a:r>
              <a:rPr lang="nn-NO" sz="2400" dirty="0"/>
              <a:t> eller husmannsplassen </a:t>
            </a:r>
            <a:r>
              <a:rPr lang="nn-NO" sz="2400" dirty="0" err="1"/>
              <a:t>Jevanordsbakken</a:t>
            </a:r>
            <a:r>
              <a:rPr lang="nn-NO" sz="2400" dirty="0"/>
              <a:t>;  Grunnplanen i stua var den same, jamvel om dimensjonane var svært ulike. </a:t>
            </a:r>
          </a:p>
          <a:p>
            <a:endParaRPr lang="nn-NO" sz="2400" dirty="0"/>
          </a:p>
          <a:p>
            <a:r>
              <a:rPr lang="nn-NO" sz="2400" dirty="0"/>
              <a:t>Dei høyrde til i same område for skikk. Båe snakka furnesing.  </a:t>
            </a:r>
          </a:p>
          <a:p>
            <a:endParaRPr lang="nn-NO" sz="2400" dirty="0"/>
          </a:p>
          <a:p>
            <a:r>
              <a:rPr lang="nn-NO" sz="2400" dirty="0"/>
              <a:t>Skikkane sto sterkt.  </a:t>
            </a:r>
            <a:r>
              <a:rPr lang="nn-NO" sz="2400" b="1" i="1" dirty="0"/>
              <a:t>Skikk følgje eller land fly, </a:t>
            </a:r>
            <a:r>
              <a:rPr lang="nn-NO" sz="2400" dirty="0"/>
              <a:t>var viktig bodord! </a:t>
            </a:r>
            <a:endParaRPr lang="nb-NO" sz="2400" dirty="0"/>
          </a:p>
          <a:p>
            <a:endParaRPr lang="nn-NO" sz="2000" dirty="0"/>
          </a:p>
          <a:p>
            <a:endParaRPr lang="nb-NO" sz="2000" dirty="0"/>
          </a:p>
        </p:txBody>
      </p:sp>
      <p:sp>
        <p:nvSpPr>
          <p:cNvPr id="4" name="Plassholder for lysbildenummer 3"/>
          <p:cNvSpPr>
            <a:spLocks noGrp="1"/>
          </p:cNvSpPr>
          <p:nvPr>
            <p:ph type="sldNum" sz="quarter" idx="12"/>
          </p:nvPr>
        </p:nvSpPr>
        <p:spPr/>
        <p:txBody>
          <a:bodyPr/>
          <a:lstStyle/>
          <a:p>
            <a:fld id="{4A9547E1-E7B9-4727-93A1-F4B32197C90C}" type="slidenum">
              <a:rPr lang="nn-NO" smtClean="0"/>
              <a:pPr/>
              <a:t>64</a:t>
            </a:fld>
            <a:endParaRPr lang="nn-NO"/>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65</a:t>
            </a:fld>
            <a:endParaRPr lang="nn-NO"/>
          </a:p>
        </p:txBody>
      </p:sp>
      <p:sp>
        <p:nvSpPr>
          <p:cNvPr id="3" name="TekstSylinder 2"/>
          <p:cNvSpPr txBox="1"/>
          <p:nvPr/>
        </p:nvSpPr>
        <p:spPr>
          <a:xfrm>
            <a:off x="0" y="0"/>
            <a:ext cx="9144000" cy="6740307"/>
          </a:xfrm>
          <a:prstGeom prst="rect">
            <a:avLst/>
          </a:prstGeom>
          <a:noFill/>
        </p:spPr>
        <p:txBody>
          <a:bodyPr wrap="square" rtlCol="0">
            <a:spAutoFit/>
          </a:bodyPr>
          <a:lstStyle/>
          <a:p>
            <a:r>
              <a:rPr lang="nn-NO" sz="2400" dirty="0"/>
              <a:t>Det er viktig å ha for seg ordet </a:t>
            </a:r>
            <a:r>
              <a:rPr lang="nn-NO" sz="2400" b="1" i="1" dirty="0"/>
              <a:t>maksel</a:t>
            </a:r>
            <a:r>
              <a:rPr lang="nn-NO" sz="2400" dirty="0"/>
              <a:t>. Maksel er same ord som i skomakar og </a:t>
            </a:r>
            <a:r>
              <a:rPr lang="nn-NO" sz="2400" dirty="0" err="1"/>
              <a:t>skimakar</a:t>
            </a:r>
            <a:r>
              <a:rPr lang="nn-NO" sz="2400" dirty="0"/>
              <a:t>. Det er i slekt med det engelske </a:t>
            </a:r>
            <a:r>
              <a:rPr lang="nn-NO" sz="2400" b="1" i="1" dirty="0"/>
              <a:t>to make</a:t>
            </a:r>
            <a:r>
              <a:rPr lang="nn-NO" sz="2400" dirty="0"/>
              <a:t>.  Maksel tyder korleis ting er laga.  </a:t>
            </a:r>
          </a:p>
          <a:p>
            <a:endParaRPr lang="nn-NO" sz="2400" dirty="0"/>
          </a:p>
          <a:p>
            <a:r>
              <a:rPr lang="nn-NO" sz="2400" dirty="0"/>
              <a:t>Maksel omfattar form og framstillingsmåte i eitt ord. Båtar bygde i </a:t>
            </a:r>
            <a:r>
              <a:rPr lang="nn-NO" sz="2400" dirty="0" err="1"/>
              <a:t>åfjordsmaksel</a:t>
            </a:r>
            <a:r>
              <a:rPr lang="nn-NO" sz="2400" dirty="0"/>
              <a:t> har i seg ein del umiskjennelege karakterdrag knytt til den typen. Det gjeld material, framstillingsmåte (prosess), form, og system for storleik og brukstilpassing.  Ordet maksel har i seg at det dreiar seg om ei kompleks tilnærming. </a:t>
            </a:r>
          </a:p>
          <a:p>
            <a:endParaRPr lang="nn-NO" sz="2400" dirty="0"/>
          </a:p>
          <a:p>
            <a:r>
              <a:rPr lang="nn-NO" sz="2400" dirty="0"/>
              <a:t>På bygdene var det ingen formelle ordningar. Opplæring var først og fremst det å taka del, inntil ein kunne utøve sjølvstendig. </a:t>
            </a:r>
          </a:p>
          <a:p>
            <a:endParaRPr lang="nn-NO" sz="2400" dirty="0"/>
          </a:p>
          <a:p>
            <a:r>
              <a:rPr lang="nn-NO" sz="2400" dirty="0"/>
              <a:t>Også det å lære opp andre var del av tradisjon.  Vi kan gjerne kalle det </a:t>
            </a:r>
            <a:r>
              <a:rPr lang="nn-NO" sz="2400" b="1" i="1" dirty="0" err="1"/>
              <a:t>etnopedagogikk</a:t>
            </a:r>
            <a:r>
              <a:rPr lang="nn-NO" sz="2400" b="1" i="1" dirty="0"/>
              <a:t>. Lære seg </a:t>
            </a:r>
            <a:r>
              <a:rPr lang="nn-NO" sz="2400" b="1" i="1" dirty="0" smtClean="0"/>
              <a:t>til å </a:t>
            </a:r>
            <a:r>
              <a:rPr lang="nn-NO" sz="2400" b="1" i="1" dirty="0"/>
              <a:t>sjå</a:t>
            </a:r>
            <a:r>
              <a:rPr lang="nn-NO" sz="2400" dirty="0"/>
              <a:t>, </a:t>
            </a:r>
            <a:r>
              <a:rPr lang="nn-NO" sz="2400" b="1" i="1" dirty="0"/>
              <a:t>herme </a:t>
            </a:r>
            <a:r>
              <a:rPr lang="nn-NO" sz="2400" b="1" i="1" dirty="0" smtClean="0"/>
              <a:t>rørsle og samtale om </a:t>
            </a:r>
            <a:r>
              <a:rPr lang="nn-NO" sz="2400" dirty="0" err="1" smtClean="0"/>
              <a:t>om</a:t>
            </a:r>
            <a:r>
              <a:rPr lang="nn-NO" sz="2400" dirty="0" smtClean="0"/>
              <a:t> </a:t>
            </a:r>
            <a:r>
              <a:rPr lang="nn-NO" sz="2400" dirty="0"/>
              <a:t>det ein gjer og ser.  Høveleg grad av </a:t>
            </a:r>
            <a:r>
              <a:rPr lang="nn-NO" sz="2400" b="1" i="1" dirty="0" err="1"/>
              <a:t>løynleggjering</a:t>
            </a:r>
            <a:r>
              <a:rPr lang="nn-NO" sz="2400" dirty="0"/>
              <a:t> var også viktig pedagogisk prinsipp. Når vi møter noko duld, blir vi forvitne. Det skjerper evna til å sjå og lære. Å </a:t>
            </a:r>
            <a:r>
              <a:rPr lang="nn-NO" sz="2400" b="1" i="1" dirty="0"/>
              <a:t>gjeta gåter </a:t>
            </a:r>
            <a:r>
              <a:rPr lang="nn-NO" sz="2400" dirty="0"/>
              <a:t>var </a:t>
            </a:r>
            <a:r>
              <a:rPr lang="nn-NO" sz="2400" dirty="0" smtClean="0"/>
              <a:t>grunnopplæring.</a:t>
            </a:r>
            <a:endParaRPr lang="nb-NO" sz="24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66</a:t>
            </a:fld>
            <a:endParaRPr lang="nn-NO"/>
          </a:p>
        </p:txBody>
      </p:sp>
      <p:sp>
        <p:nvSpPr>
          <p:cNvPr id="3" name="TekstSylinder 2"/>
          <p:cNvSpPr txBox="1"/>
          <p:nvPr/>
        </p:nvSpPr>
        <p:spPr>
          <a:xfrm>
            <a:off x="0" y="0"/>
            <a:ext cx="9144000" cy="7417415"/>
          </a:xfrm>
          <a:prstGeom prst="rect">
            <a:avLst/>
          </a:prstGeom>
          <a:noFill/>
        </p:spPr>
        <p:txBody>
          <a:bodyPr wrap="square" rtlCol="0">
            <a:spAutoFit/>
          </a:bodyPr>
          <a:lstStyle/>
          <a:p>
            <a:r>
              <a:rPr lang="nn-NO" sz="2400" dirty="0"/>
              <a:t>Ungar tok del i arbeid.  Såleis fekk dei opplæring frå barnsbein av.  Somme starta i femårs alder, somme litt seinare. For min del fekk eg dagløn frå 10 års alder.  Det var for slikt arbeid som ungar er/var gode til.  Det var mellom anna </a:t>
            </a:r>
            <a:r>
              <a:rPr lang="nn-NO" sz="2400" b="1" i="1" dirty="0"/>
              <a:t>å grasa</a:t>
            </a:r>
            <a:r>
              <a:rPr lang="nn-NO" sz="2400" dirty="0"/>
              <a:t> (luke ugras). Raske små fingrar gjorde det reint. Johan </a:t>
            </a:r>
            <a:r>
              <a:rPr lang="nn-NO" sz="2400" dirty="0" err="1"/>
              <a:t>Hårstad</a:t>
            </a:r>
            <a:r>
              <a:rPr lang="nn-NO" sz="2400" dirty="0"/>
              <a:t> </a:t>
            </a:r>
            <a:r>
              <a:rPr lang="nn-NO" sz="2400" dirty="0" smtClean="0"/>
              <a:t>(båtbyggjar Åfjord) fekk </a:t>
            </a:r>
            <a:r>
              <a:rPr lang="nn-NO" sz="2400" dirty="0"/>
              <a:t>som femåring 50 øre for å spinne si til ein båt.  Då han var 7 slakta han den første grisen.</a:t>
            </a:r>
          </a:p>
          <a:p>
            <a:endParaRPr lang="nn-NO" sz="2400" dirty="0"/>
          </a:p>
          <a:p>
            <a:r>
              <a:rPr lang="nn-NO" sz="2400" dirty="0"/>
              <a:t>Tidleg start var typisk. Mange års tilnærming like eins. Kunnskapsnivået innafor det som vart kalla husflid sto difor høgt. Det hadde mellom anna med lang tids tilnærming å gjera. Viktig var det også at husfliden hadde ei kompleks tilnærming til det å lage ting. Ja, medan </a:t>
            </a:r>
            <a:r>
              <a:rPr lang="nn-NO" sz="2400" dirty="0" err="1"/>
              <a:t>bysnikkaren</a:t>
            </a:r>
            <a:r>
              <a:rPr lang="nn-NO" sz="2400" dirty="0"/>
              <a:t> kjøpte material, ville bygdesnikkaren </a:t>
            </a:r>
            <a:r>
              <a:rPr lang="nn-NO" sz="2400" dirty="0" smtClean="0"/>
              <a:t>gå i skogen og finne.</a:t>
            </a:r>
            <a:endParaRPr lang="nn-NO" sz="2400" dirty="0"/>
          </a:p>
          <a:p>
            <a:endParaRPr lang="nn-NO" sz="2400" dirty="0"/>
          </a:p>
          <a:p>
            <a:r>
              <a:rPr lang="nn-NO" sz="2400" dirty="0"/>
              <a:t>Eitt er likevel påfallande.  Same kven du spør av dei som vaks opp før 1960:  </a:t>
            </a:r>
            <a:r>
              <a:rPr lang="nn-NO" sz="2400" dirty="0" smtClean="0"/>
              <a:t>Dei opplevde </a:t>
            </a:r>
            <a:r>
              <a:rPr lang="nn-NO" sz="2400" dirty="0"/>
              <a:t>å få vera til for noko. </a:t>
            </a:r>
            <a:r>
              <a:rPr lang="nn-NO" sz="2400" b="1" i="1" dirty="0"/>
              <a:t>Vi såg fram til onnene</a:t>
            </a:r>
            <a:r>
              <a:rPr lang="nn-NO" sz="2400" dirty="0"/>
              <a:t>. Då vart det liv og ståhei. </a:t>
            </a:r>
            <a:r>
              <a:rPr lang="nn-NO" sz="2400" b="1" i="1" dirty="0"/>
              <a:t>Vi var med</a:t>
            </a:r>
            <a:r>
              <a:rPr lang="nn-NO" sz="2400" dirty="0"/>
              <a:t>.  </a:t>
            </a:r>
            <a:r>
              <a:rPr lang="nn-NO" sz="2400" b="1" i="1" dirty="0"/>
              <a:t>Det er ein ufattelege </a:t>
            </a:r>
            <a:r>
              <a:rPr lang="nn-NO" sz="2400" b="1" i="1" dirty="0" smtClean="0"/>
              <a:t>rikdom i dette å </a:t>
            </a:r>
            <a:r>
              <a:rPr lang="nn-NO" sz="2400" b="1" i="1" dirty="0"/>
              <a:t>få lov til å vera </a:t>
            </a:r>
            <a:r>
              <a:rPr lang="nn-NO" sz="2400" b="1" i="1" dirty="0" smtClean="0"/>
              <a:t>med. </a:t>
            </a:r>
            <a:r>
              <a:rPr lang="nn-NO" sz="2400" b="1" i="1" dirty="0"/>
              <a:t>Vi fekk oppleve å få vera til nytte</a:t>
            </a:r>
            <a:r>
              <a:rPr lang="nn-NO" sz="2000" b="1" i="1" dirty="0"/>
              <a:t>. </a:t>
            </a:r>
            <a:endParaRPr lang="nb-NO" sz="2000" b="1" i="1" dirty="0"/>
          </a:p>
          <a:p>
            <a:r>
              <a:rPr lang="nn-NO" sz="2000" b="1" i="1" dirty="0"/>
              <a:t>.</a:t>
            </a:r>
          </a:p>
          <a:p>
            <a:endParaRPr lang="nn-NO" sz="2400" dirty="0"/>
          </a:p>
          <a:p>
            <a:endParaRPr lang="nn-NO"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vestnes.jpeg"/>
          <p:cNvPicPr>
            <a:picLocks noChangeAspect="1"/>
          </p:cNvPicPr>
          <p:nvPr/>
        </p:nvPicPr>
        <p:blipFill>
          <a:blip r:embed="rId3" cstate="print"/>
          <a:srcRect t="25912" b="6705"/>
          <a:stretch>
            <a:fillRect/>
          </a:stretch>
        </p:blipFill>
        <p:spPr>
          <a:xfrm rot="10800000">
            <a:off x="395536" y="17841"/>
            <a:ext cx="8532441" cy="6840159"/>
          </a:xfrm>
          <a:prstGeom prst="rect">
            <a:avLst/>
          </a:prstGeom>
        </p:spPr>
      </p:pic>
      <p:sp>
        <p:nvSpPr>
          <p:cNvPr id="3" name="Plassholder for lysbildenummer 2"/>
          <p:cNvSpPr>
            <a:spLocks noGrp="1"/>
          </p:cNvSpPr>
          <p:nvPr>
            <p:ph type="sldNum" sz="quarter" idx="12"/>
          </p:nvPr>
        </p:nvSpPr>
        <p:spPr/>
        <p:txBody>
          <a:bodyPr/>
          <a:lstStyle/>
          <a:p>
            <a:fld id="{4A9547E1-E7B9-4727-93A1-F4B32197C90C}" type="slidenum">
              <a:rPr lang="nn-NO" smtClean="0"/>
              <a:pPr/>
              <a:t>67</a:t>
            </a:fld>
            <a:endParaRPr lang="nn-NO"/>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0"/>
            <a:ext cx="9144000" cy="7355860"/>
          </a:xfrm>
          <a:prstGeom prst="rect">
            <a:avLst/>
          </a:prstGeom>
          <a:noFill/>
        </p:spPr>
        <p:txBody>
          <a:bodyPr wrap="square" rtlCol="0">
            <a:spAutoFit/>
          </a:bodyPr>
          <a:lstStyle/>
          <a:p>
            <a:r>
              <a:rPr lang="nn-NO" sz="2400" dirty="0"/>
              <a:t>Tidleg start var typisk. Mange års tilnærming like eins. Kunnskapsnivået innafor det som vart kalla husflid </a:t>
            </a:r>
            <a:r>
              <a:rPr lang="nn-NO" sz="2400" dirty="0" smtClean="0"/>
              <a:t>og heimestell sto </a:t>
            </a:r>
            <a:r>
              <a:rPr lang="nn-NO" sz="2400" dirty="0"/>
              <a:t>difor høgt. Det hadde mellom anna med lang tids tilnærming å gjera. Viktig var det også </a:t>
            </a:r>
            <a:r>
              <a:rPr lang="nn-NO" sz="2400" dirty="0" smtClean="0"/>
              <a:t>den  </a:t>
            </a:r>
            <a:r>
              <a:rPr lang="nn-NO" sz="2400" b="1" i="1" dirty="0" smtClean="0"/>
              <a:t>komplekse </a:t>
            </a:r>
            <a:r>
              <a:rPr lang="nn-NO" sz="2400" b="1" i="1" dirty="0"/>
              <a:t>tilnærming </a:t>
            </a:r>
            <a:r>
              <a:rPr lang="nn-NO" sz="2400" dirty="0"/>
              <a:t>til det å lage ting. Tømraren var med frå skog til ferdigstilling</a:t>
            </a:r>
            <a:r>
              <a:rPr lang="nn-NO" sz="2400" dirty="0" smtClean="0"/>
              <a:t>. Husmora var med får høy på eng til ferdig ost og smør.</a:t>
            </a:r>
            <a:endParaRPr lang="nn-NO" sz="2400" dirty="0"/>
          </a:p>
          <a:p>
            <a:endParaRPr lang="nb-NO" sz="2400" dirty="0"/>
          </a:p>
          <a:p>
            <a:r>
              <a:rPr lang="nn-NO" sz="2400" dirty="0"/>
              <a:t>Mangelen på regulering førde til at vi fekk ein stor fagleg variasjon. Formspråket yngla fritt. Ingen veit såleis kor mange laft vi har.  Arne Berg tippa på ca 600. Visstnok er 400 av desse karakteriserte. Teoretisk dreiar det seg om 6000.  Ingen veit visst.  Det er heller ikkje viktig med eksakte tal.  Overgangane er diffuse. </a:t>
            </a:r>
          </a:p>
          <a:p>
            <a:endParaRPr lang="nb-NO" sz="2400" dirty="0"/>
          </a:p>
          <a:p>
            <a:r>
              <a:rPr lang="nn-NO" sz="2400" dirty="0"/>
              <a:t>I grove drag har vi 30 system for reiste konstruksjonar i hus. Det er eit paradoks at korkje det å reise hus i samsvar med dei tradisjonsborne konstruksjonane eller det å lafte er del av formell fagleg opplæring som tømrar. I byggfagleg litteratur går gjerne dei fleste av systema under den misvisande karakteristikken </a:t>
            </a:r>
            <a:r>
              <a:rPr lang="nn-NO" sz="2400" b="1" i="1" dirty="0"/>
              <a:t>grovt bindingsverk</a:t>
            </a:r>
            <a:r>
              <a:rPr lang="nn-NO" sz="2400" dirty="0"/>
              <a:t>.   Det er </a:t>
            </a:r>
            <a:r>
              <a:rPr lang="nn-NO" sz="2400" b="1" i="1" dirty="0" err="1"/>
              <a:t>stavhus</a:t>
            </a:r>
            <a:r>
              <a:rPr lang="nn-NO" sz="2400" dirty="0"/>
              <a:t>, ikkje bindingsverk.</a:t>
            </a:r>
          </a:p>
          <a:p>
            <a:endParaRPr lang="nn-NO" sz="2000" dirty="0"/>
          </a:p>
          <a:p>
            <a:endParaRPr lang="nn-NO" sz="2000" dirty="0"/>
          </a:p>
        </p:txBody>
      </p:sp>
      <p:sp>
        <p:nvSpPr>
          <p:cNvPr id="3" name="Plassholder for lysbildenummer 2"/>
          <p:cNvSpPr>
            <a:spLocks noGrp="1"/>
          </p:cNvSpPr>
          <p:nvPr>
            <p:ph type="sldNum" sz="quarter" idx="12"/>
          </p:nvPr>
        </p:nvSpPr>
        <p:spPr/>
        <p:txBody>
          <a:bodyPr/>
          <a:lstStyle/>
          <a:p>
            <a:fld id="{4A9547E1-E7B9-4727-93A1-F4B32197C90C}" type="slidenum">
              <a:rPr lang="nn-NO" smtClean="0"/>
              <a:pPr/>
              <a:t>68</a:t>
            </a:fld>
            <a:endParaRPr lang="nn-NO"/>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116632"/>
            <a:ext cx="8964488" cy="6124754"/>
          </a:xfrm>
          <a:prstGeom prst="rect">
            <a:avLst/>
          </a:prstGeom>
          <a:noFill/>
        </p:spPr>
        <p:txBody>
          <a:bodyPr wrap="square" rtlCol="0">
            <a:spAutoFit/>
          </a:bodyPr>
          <a:lstStyle/>
          <a:p>
            <a:r>
              <a:rPr lang="nn-NO" sz="2400" dirty="0"/>
              <a:t>Slik kan vi halde på. Vrimmelen av ulike slags gjenstandar laga og nytta i tradisjon er stor. For kvar slags gjenstand ligg det føre eit grunnmønster og som kunne varierast med ulike slags tilpassingar. Når vi granskar  gjenstandar finn vi ofte at dei uttrykkjer djup refleksjon. </a:t>
            </a:r>
          </a:p>
          <a:p>
            <a:endParaRPr lang="nn-NO" sz="2400" dirty="0"/>
          </a:p>
          <a:p>
            <a:r>
              <a:rPr lang="nn-NO" sz="2400" dirty="0"/>
              <a:t>Heile tida støyter vi på dette spennande møtet mellom </a:t>
            </a:r>
            <a:r>
              <a:rPr lang="nn-NO" sz="2400" b="1" i="1" dirty="0"/>
              <a:t>fellesskap i form og som er kombinert til individuell tilpassing.</a:t>
            </a:r>
            <a:endParaRPr lang="nb-NO" sz="2400" dirty="0"/>
          </a:p>
          <a:p>
            <a:endParaRPr lang="nn-NO" sz="2400" dirty="0"/>
          </a:p>
          <a:p>
            <a:r>
              <a:rPr lang="nn-NO" sz="2400" dirty="0"/>
              <a:t>Det er viktig å ha for seg ordet </a:t>
            </a:r>
            <a:r>
              <a:rPr lang="nn-NO" sz="2400" b="1" i="1" dirty="0"/>
              <a:t>maksel</a:t>
            </a:r>
            <a:r>
              <a:rPr lang="nn-NO" sz="2400" dirty="0"/>
              <a:t>. </a:t>
            </a:r>
          </a:p>
          <a:p>
            <a:endParaRPr lang="nn-NO" sz="2400" dirty="0"/>
          </a:p>
          <a:p>
            <a:r>
              <a:rPr lang="nn-NO" sz="2400" dirty="0"/>
              <a:t>Maksel omfattar som nemnt form og framstillingsmåte i eitt ord. Båtar bygde i </a:t>
            </a:r>
            <a:r>
              <a:rPr lang="nn-NO" sz="2400" dirty="0" err="1"/>
              <a:t>åfjordsmaksel</a:t>
            </a:r>
            <a:r>
              <a:rPr lang="nn-NO" sz="2400" dirty="0"/>
              <a:t> har i seg ein del umiskjennelege karakterdrag knytt til den typen. Det gjeld material, framstillingsmåte (prosess), form, og system for storleik og brukstilpassing.  </a:t>
            </a:r>
            <a:r>
              <a:rPr lang="nn-NO" sz="2800" b="1" i="1" dirty="0"/>
              <a:t>Ordet maksel har i seg at det dreiar seg om ei kompleks tilnærming</a:t>
            </a:r>
            <a:r>
              <a:rPr lang="nn-NO" sz="2400" dirty="0"/>
              <a:t>.</a:t>
            </a:r>
            <a:endParaRPr lang="nb-NO" sz="2400" dirty="0"/>
          </a:p>
          <a:p>
            <a:endParaRPr lang="nn-NO" sz="2400" dirty="0"/>
          </a:p>
        </p:txBody>
      </p:sp>
      <p:sp>
        <p:nvSpPr>
          <p:cNvPr id="3" name="Plassholder for lysbildenummer 2"/>
          <p:cNvSpPr>
            <a:spLocks noGrp="1"/>
          </p:cNvSpPr>
          <p:nvPr>
            <p:ph type="sldNum" sz="quarter" idx="12"/>
          </p:nvPr>
        </p:nvSpPr>
        <p:spPr/>
        <p:txBody>
          <a:bodyPr/>
          <a:lstStyle/>
          <a:p>
            <a:fld id="{4A9547E1-E7B9-4727-93A1-F4B32197C90C}" type="slidenum">
              <a:rPr lang="nn-NO" smtClean="0"/>
              <a:pPr/>
              <a:t>69</a:t>
            </a:fld>
            <a:endParaRPr lang="nn-NO"/>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0"/>
            <a:ext cx="9144000" cy="6924973"/>
          </a:xfrm>
          <a:prstGeom prst="rect">
            <a:avLst/>
          </a:prstGeom>
          <a:noFill/>
        </p:spPr>
        <p:txBody>
          <a:bodyPr wrap="square" rtlCol="0">
            <a:spAutoFit/>
          </a:bodyPr>
          <a:lstStyle/>
          <a:p>
            <a:r>
              <a:rPr lang="nn-NO" sz="2400" dirty="0" smtClean="0">
                <a:solidFill>
                  <a:schemeClr val="accent2">
                    <a:lumMod val="50000"/>
                  </a:schemeClr>
                </a:solidFill>
              </a:rPr>
              <a:t>Viktig del av posisjonsbyggeriet er </a:t>
            </a:r>
            <a:r>
              <a:rPr lang="nn-NO" sz="2800" b="1" i="1" dirty="0" smtClean="0">
                <a:solidFill>
                  <a:schemeClr val="accent2">
                    <a:lumMod val="50000"/>
                  </a:schemeClr>
                </a:solidFill>
              </a:rPr>
              <a:t>rekning med </a:t>
            </a:r>
            <a:r>
              <a:rPr lang="nn-NO" sz="2400" b="1" i="1" dirty="0" smtClean="0">
                <a:solidFill>
                  <a:schemeClr val="accent2">
                    <a:lumMod val="50000"/>
                  </a:schemeClr>
                </a:solidFill>
              </a:rPr>
              <a:t>brøk</a:t>
            </a:r>
            <a:r>
              <a:rPr lang="nn-NO" sz="2400" dirty="0" smtClean="0">
                <a:solidFill>
                  <a:schemeClr val="accent2">
                    <a:lumMod val="50000"/>
                  </a:schemeClr>
                </a:solidFill>
              </a:rPr>
              <a:t>. Oppdelinga av måleeininga er då ein viktig del.  </a:t>
            </a:r>
            <a:r>
              <a:rPr lang="nn-NO" sz="2800" b="1" i="1" dirty="0" smtClean="0">
                <a:solidFill>
                  <a:schemeClr val="accent2">
                    <a:lumMod val="50000"/>
                  </a:schemeClr>
                </a:solidFill>
              </a:rPr>
              <a:t>Meteren</a:t>
            </a:r>
            <a:r>
              <a:rPr lang="nn-NO" sz="2400" dirty="0" smtClean="0">
                <a:solidFill>
                  <a:schemeClr val="accent2">
                    <a:lumMod val="50000"/>
                  </a:schemeClr>
                </a:solidFill>
              </a:rPr>
              <a:t> er delt i </a:t>
            </a:r>
            <a:r>
              <a:rPr lang="nn-NO" sz="2400" b="1" i="1" dirty="0" smtClean="0">
                <a:solidFill>
                  <a:schemeClr val="accent2">
                    <a:lumMod val="50000"/>
                  </a:schemeClr>
                </a:solidFill>
              </a:rPr>
              <a:t>100</a:t>
            </a:r>
            <a:r>
              <a:rPr lang="nn-NO" sz="2400" dirty="0" smtClean="0">
                <a:solidFill>
                  <a:schemeClr val="accent2">
                    <a:lumMod val="50000"/>
                  </a:schemeClr>
                </a:solidFill>
              </a:rPr>
              <a:t>.  Då blir det </a:t>
            </a:r>
            <a:r>
              <a:rPr lang="nn-NO" sz="2800" b="1" i="1" dirty="0" smtClean="0">
                <a:solidFill>
                  <a:schemeClr val="accent2">
                    <a:lumMod val="50000"/>
                  </a:schemeClr>
                </a:solidFill>
              </a:rPr>
              <a:t>titalsystemet</a:t>
            </a:r>
            <a:r>
              <a:rPr lang="nn-NO" sz="2400" dirty="0" smtClean="0">
                <a:solidFill>
                  <a:schemeClr val="accent2">
                    <a:lumMod val="50000"/>
                  </a:schemeClr>
                </a:solidFill>
              </a:rPr>
              <a:t> (desimalrekning) som gjeld. Meter er eit abstrakt  mål.  Han vart innført her i landet i 1875.  Enno  held vi likevel på talemåtar som </a:t>
            </a:r>
            <a:r>
              <a:rPr lang="nn-NO" sz="2800" b="1" i="1" dirty="0" smtClean="0">
                <a:solidFill>
                  <a:schemeClr val="accent2">
                    <a:lumMod val="50000"/>
                  </a:schemeClr>
                </a:solidFill>
              </a:rPr>
              <a:t>2 x 4 </a:t>
            </a:r>
            <a:r>
              <a:rPr lang="nn-NO" sz="2400" dirty="0" smtClean="0">
                <a:solidFill>
                  <a:schemeClr val="accent2">
                    <a:lumMod val="50000"/>
                  </a:schemeClr>
                </a:solidFill>
              </a:rPr>
              <a:t>og </a:t>
            </a:r>
            <a:r>
              <a:rPr lang="nn-NO" sz="2400" b="1" i="1" dirty="0" err="1" smtClean="0">
                <a:solidFill>
                  <a:schemeClr val="accent2">
                    <a:lumMod val="50000"/>
                  </a:schemeClr>
                </a:solidFill>
              </a:rPr>
              <a:t>eintom-seks</a:t>
            </a:r>
            <a:r>
              <a:rPr lang="nn-NO" sz="2400" dirty="0" smtClean="0">
                <a:solidFill>
                  <a:schemeClr val="accent2">
                    <a:lumMod val="50000"/>
                  </a:schemeClr>
                </a:solidFill>
              </a:rPr>
              <a:t> for dimensjonert material.</a:t>
            </a:r>
          </a:p>
          <a:p>
            <a:endParaRPr lang="nn-NO" sz="2400" dirty="0" smtClean="0">
              <a:solidFill>
                <a:schemeClr val="accent2">
                  <a:lumMod val="50000"/>
                </a:schemeClr>
              </a:solidFill>
            </a:endParaRPr>
          </a:p>
          <a:p>
            <a:r>
              <a:rPr lang="nn-NO" sz="2800" b="1" i="1" dirty="0" smtClean="0">
                <a:solidFill>
                  <a:schemeClr val="accent2">
                    <a:lumMod val="50000"/>
                  </a:schemeClr>
                </a:solidFill>
              </a:rPr>
              <a:t>Dansk alen </a:t>
            </a:r>
            <a:r>
              <a:rPr lang="nn-NO" sz="2400" dirty="0" smtClean="0">
                <a:solidFill>
                  <a:schemeClr val="accent2">
                    <a:lumMod val="50000"/>
                  </a:schemeClr>
                </a:solidFill>
              </a:rPr>
              <a:t>var del i 4 kvart og med 6 tommar i kvar kvart.  Då blir det 24 tommar i alna.  Det er eit greitt tal å rekne med:  2, 3, 4, 6, 8 og 12 går opp. God tilnærming til mange proporsjonar, men </a:t>
            </a:r>
            <a:r>
              <a:rPr lang="nn-NO" sz="2400" b="1" i="1" dirty="0" smtClean="0">
                <a:solidFill>
                  <a:schemeClr val="accent2">
                    <a:lumMod val="50000"/>
                  </a:schemeClr>
                </a:solidFill>
              </a:rPr>
              <a:t>ikkje til femgangen. </a:t>
            </a:r>
          </a:p>
          <a:p>
            <a:r>
              <a:rPr lang="nn-NO" sz="2400" dirty="0" smtClean="0">
                <a:solidFill>
                  <a:schemeClr val="accent2">
                    <a:lumMod val="50000"/>
                  </a:schemeClr>
                </a:solidFill>
              </a:rPr>
              <a:t>Den gamle norske </a:t>
            </a:r>
            <a:r>
              <a:rPr lang="nn-NO" sz="2800" b="1" i="1" dirty="0" err="1" smtClean="0">
                <a:solidFill>
                  <a:schemeClr val="accent2">
                    <a:lumMod val="50000"/>
                  </a:schemeClr>
                </a:solidFill>
              </a:rPr>
              <a:t>nevalna</a:t>
            </a:r>
            <a:r>
              <a:rPr lang="nn-NO" sz="2400" dirty="0" smtClean="0">
                <a:solidFill>
                  <a:schemeClr val="accent2">
                    <a:lumMod val="50000"/>
                  </a:schemeClr>
                </a:solidFill>
              </a:rPr>
              <a:t> (som også var </a:t>
            </a:r>
            <a:r>
              <a:rPr lang="nn-NO" sz="2800" b="1" i="1" dirty="0" smtClean="0">
                <a:solidFill>
                  <a:schemeClr val="accent2">
                    <a:lumMod val="50000"/>
                  </a:schemeClr>
                </a:solidFill>
              </a:rPr>
              <a:t>båtalen</a:t>
            </a:r>
            <a:r>
              <a:rPr lang="nn-NO" sz="2400" dirty="0" smtClean="0">
                <a:solidFill>
                  <a:schemeClr val="accent2">
                    <a:lumMod val="50000"/>
                  </a:schemeClr>
                </a:solidFill>
              </a:rPr>
              <a:t>) var delt i 4 kvart og med 5 tommar i kvar kvart.  Alna vart såleis </a:t>
            </a:r>
            <a:r>
              <a:rPr lang="nn-NO" sz="2800" b="1" i="1" dirty="0" smtClean="0">
                <a:solidFill>
                  <a:schemeClr val="accent2">
                    <a:lumMod val="50000"/>
                  </a:schemeClr>
                </a:solidFill>
              </a:rPr>
              <a:t>delt i 20</a:t>
            </a:r>
            <a:r>
              <a:rPr lang="nn-NO" sz="2400" dirty="0" smtClean="0">
                <a:solidFill>
                  <a:schemeClr val="accent2">
                    <a:lumMod val="50000"/>
                  </a:schemeClr>
                </a:solidFill>
              </a:rPr>
              <a:t>. Då er det lett å rekne med 2, 4, 5 og 10. Også 8 er rimeleg grei av di det blir halv kvart. </a:t>
            </a:r>
            <a:r>
              <a:rPr lang="nn-NO" sz="2400" b="1" i="1" dirty="0" smtClean="0">
                <a:solidFill>
                  <a:schemeClr val="accent2">
                    <a:lumMod val="50000"/>
                  </a:schemeClr>
                </a:solidFill>
              </a:rPr>
              <a:t>Dertil har vi 10 tær og 10 fingrar.  20 i alt. Vi ber </a:t>
            </a:r>
            <a:r>
              <a:rPr lang="nn-NO" sz="2400" b="1" i="1" dirty="0" err="1" smtClean="0">
                <a:solidFill>
                  <a:schemeClr val="accent2">
                    <a:lumMod val="50000"/>
                  </a:schemeClr>
                </a:solidFill>
              </a:rPr>
              <a:t>fem-gangen</a:t>
            </a:r>
            <a:r>
              <a:rPr lang="nn-NO" sz="2400" b="1" i="1" dirty="0" smtClean="0">
                <a:solidFill>
                  <a:schemeClr val="accent2">
                    <a:lumMod val="50000"/>
                  </a:schemeClr>
                </a:solidFill>
              </a:rPr>
              <a:t> på oss.</a:t>
            </a:r>
          </a:p>
          <a:p>
            <a:endParaRPr lang="nn-NO" sz="2400" dirty="0" smtClean="0">
              <a:solidFill>
                <a:schemeClr val="accent2">
                  <a:lumMod val="50000"/>
                </a:schemeClr>
              </a:solidFill>
            </a:endParaRPr>
          </a:p>
          <a:p>
            <a:r>
              <a:rPr lang="nn-NO" sz="2400" dirty="0" smtClean="0">
                <a:solidFill>
                  <a:schemeClr val="accent2">
                    <a:lumMod val="50000"/>
                  </a:schemeClr>
                </a:solidFill>
              </a:rPr>
              <a:t>At </a:t>
            </a:r>
            <a:r>
              <a:rPr lang="nn-NO" sz="2800" b="1" i="1" dirty="0" err="1" smtClean="0">
                <a:solidFill>
                  <a:schemeClr val="accent2">
                    <a:lumMod val="50000"/>
                  </a:schemeClr>
                </a:solidFill>
              </a:rPr>
              <a:t>fimdeila</a:t>
            </a:r>
            <a:r>
              <a:rPr lang="nn-NO" sz="2400" dirty="0" smtClean="0">
                <a:solidFill>
                  <a:schemeClr val="accent2">
                    <a:lumMod val="50000"/>
                  </a:schemeClr>
                </a:solidFill>
              </a:rPr>
              <a:t> var ord i gammalnorsk.  Å dele på 5 var altså viktig. For båtbyggjarane var det så viktig at somme held på den 20 delte alna trass i at den dansk –norske alna vart innført som kongeleg forordning i 1615. </a:t>
            </a:r>
            <a:endParaRPr lang="nn-NO" sz="2400" dirty="0">
              <a:solidFill>
                <a:schemeClr val="accent2">
                  <a:lumMod val="50000"/>
                </a:schemeClr>
              </a:solidFill>
            </a:endParaRPr>
          </a:p>
        </p:txBody>
      </p:sp>
      <p:sp>
        <p:nvSpPr>
          <p:cNvPr id="3" name="Plassholder for lysbildenummer 2"/>
          <p:cNvSpPr>
            <a:spLocks noGrp="1"/>
          </p:cNvSpPr>
          <p:nvPr>
            <p:ph type="sldNum" sz="quarter" idx="12"/>
          </p:nvPr>
        </p:nvSpPr>
        <p:spPr/>
        <p:txBody>
          <a:bodyPr/>
          <a:lstStyle/>
          <a:p>
            <a:fld id="{B12784B6-4636-49A5-9E65-61AC19ECFD66}" type="slidenum">
              <a:rPr lang="nn-NO" smtClean="0"/>
              <a:pPr/>
              <a:t>7</a:t>
            </a:fld>
            <a:endParaRPr lang="nn-NO"/>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0"/>
            <a:ext cx="9144000" cy="7417415"/>
          </a:xfrm>
          <a:prstGeom prst="rect">
            <a:avLst/>
          </a:prstGeom>
          <a:noFill/>
        </p:spPr>
        <p:txBody>
          <a:bodyPr wrap="square" rtlCol="0">
            <a:spAutoFit/>
          </a:bodyPr>
          <a:lstStyle/>
          <a:p>
            <a:r>
              <a:rPr lang="nn-NO" sz="2400" dirty="0"/>
              <a:t>Det er påfallande at definisjonane for kva som er fag i overraskande stor grad framleis framleies følgjer mønsteret frå laugstida. Dei grunnleggjande skilnader mellom handverk i byane og husflid i bygdene  kan summerast opp slik: </a:t>
            </a:r>
            <a:endParaRPr lang="nb-NO" sz="2400" dirty="0"/>
          </a:p>
          <a:p>
            <a:pPr lvl="0"/>
            <a:endParaRPr lang="nn-NO" sz="2400" dirty="0"/>
          </a:p>
          <a:p>
            <a:pPr lvl="0"/>
            <a:r>
              <a:rPr lang="nn-NO" sz="2400" dirty="0"/>
              <a:t>1. Dei ulike slags gjenstandane på bygdene hadde ein </a:t>
            </a:r>
            <a:r>
              <a:rPr lang="nn-NO" sz="2400" b="1" i="1" dirty="0"/>
              <a:t>geografisk heimel</a:t>
            </a:r>
            <a:r>
              <a:rPr lang="nn-NO" sz="2400" dirty="0"/>
              <a:t>.  </a:t>
            </a:r>
            <a:endParaRPr lang="nb-NO" sz="2400" dirty="0"/>
          </a:p>
          <a:p>
            <a:pPr lvl="0"/>
            <a:endParaRPr lang="nn-NO" sz="2400" dirty="0"/>
          </a:p>
          <a:p>
            <a:pPr lvl="0"/>
            <a:r>
              <a:rPr lang="nn-NO" sz="2400" dirty="0"/>
              <a:t>2. Den geografiske heimelen er nært knytt til </a:t>
            </a:r>
            <a:r>
              <a:rPr lang="nn-NO" sz="2400" b="1" i="1" dirty="0"/>
              <a:t>lokale emne og lokale behov</a:t>
            </a:r>
            <a:r>
              <a:rPr lang="nn-NO" sz="2400" dirty="0"/>
              <a:t> ofte med unik tilpassing. Saumereim i tæse (</a:t>
            </a:r>
            <a:r>
              <a:rPr lang="nn-NO" sz="2400" dirty="0" err="1"/>
              <a:t>botnsko</a:t>
            </a:r>
            <a:r>
              <a:rPr lang="nn-NO" sz="2400" dirty="0"/>
              <a:t>) frå Vinje i Telemark er laga av </a:t>
            </a:r>
            <a:r>
              <a:rPr lang="nn-NO" sz="2400" dirty="0" err="1"/>
              <a:t>bukskinn</a:t>
            </a:r>
            <a:r>
              <a:rPr lang="nn-NO" sz="2400" dirty="0"/>
              <a:t> frå </a:t>
            </a:r>
            <a:r>
              <a:rPr lang="nn-NO" sz="2400" dirty="0" err="1"/>
              <a:t>vårskoten</a:t>
            </a:r>
            <a:r>
              <a:rPr lang="nn-NO" sz="2400" dirty="0"/>
              <a:t> </a:t>
            </a:r>
            <a:r>
              <a:rPr lang="nn-NO" sz="2400" b="1" i="1" dirty="0"/>
              <a:t>nekk </a:t>
            </a:r>
            <a:r>
              <a:rPr lang="nn-NO" sz="2400" dirty="0"/>
              <a:t>(fjorgammal reinsdyrkalv). Det er nokså sært, men reima blir då god. Oppramsing av parallellar kan bli lang</a:t>
            </a:r>
          </a:p>
          <a:p>
            <a:pPr lvl="0"/>
            <a:endParaRPr lang="nn-NO" sz="2400" dirty="0"/>
          </a:p>
          <a:p>
            <a:pPr lvl="0"/>
            <a:r>
              <a:rPr lang="nn-NO" sz="2400" dirty="0"/>
              <a:t>3. Dei ulike slags gjenstandane, så som </a:t>
            </a:r>
            <a:r>
              <a:rPr lang="nn-NO" sz="2400" dirty="0" smtClean="0"/>
              <a:t>hus, båtar, korger, ost </a:t>
            </a:r>
            <a:r>
              <a:rPr lang="nn-NO" sz="2400" dirty="0"/>
              <a:t>o s b. hadde eit </a:t>
            </a:r>
            <a:r>
              <a:rPr lang="nn-NO" sz="2400" b="1" i="1" dirty="0"/>
              <a:t>grunnmønster</a:t>
            </a:r>
            <a:r>
              <a:rPr lang="nn-NO" sz="2400" dirty="0"/>
              <a:t>, noko vi kan kalle ein </a:t>
            </a:r>
            <a:r>
              <a:rPr lang="nn-NO" sz="2400" b="1" i="1" dirty="0"/>
              <a:t>prototype</a:t>
            </a:r>
            <a:r>
              <a:rPr lang="nn-NO" sz="2400" dirty="0"/>
              <a:t> og som dei einskilde gjenstanden vart laga i samsvar med. Prototypen </a:t>
            </a:r>
            <a:r>
              <a:rPr lang="nn-NO" sz="2400" dirty="0" smtClean="0"/>
              <a:t>vart i mange tilfelle knytt </a:t>
            </a:r>
            <a:r>
              <a:rPr lang="nn-NO" sz="2400" dirty="0"/>
              <a:t>til ein bunke med tal og brøkar.</a:t>
            </a:r>
          </a:p>
          <a:p>
            <a:pPr lvl="0"/>
            <a:endParaRPr lang="nn-NO" sz="2400" dirty="0"/>
          </a:p>
          <a:p>
            <a:pPr lvl="0"/>
            <a:r>
              <a:rPr lang="nn-NO" sz="2400" dirty="0"/>
              <a:t>.</a:t>
            </a:r>
            <a:endParaRPr lang="nb-NO" sz="2400" dirty="0"/>
          </a:p>
          <a:p>
            <a:pPr lvl="0"/>
            <a:endParaRPr lang="nn-NO" sz="2000" dirty="0"/>
          </a:p>
        </p:txBody>
      </p:sp>
      <p:sp>
        <p:nvSpPr>
          <p:cNvPr id="3" name="Plassholder for lysbildenummer 2"/>
          <p:cNvSpPr>
            <a:spLocks noGrp="1"/>
          </p:cNvSpPr>
          <p:nvPr>
            <p:ph type="sldNum" sz="quarter" idx="12"/>
          </p:nvPr>
        </p:nvSpPr>
        <p:spPr/>
        <p:txBody>
          <a:bodyPr/>
          <a:lstStyle/>
          <a:p>
            <a:fld id="{4A9547E1-E7B9-4727-93A1-F4B32197C90C}" type="slidenum">
              <a:rPr lang="nn-NO" smtClean="0"/>
              <a:pPr/>
              <a:t>70</a:t>
            </a:fld>
            <a:endParaRPr lang="nn-NO"/>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71</a:t>
            </a:fld>
            <a:endParaRPr lang="nn-NO"/>
          </a:p>
        </p:txBody>
      </p:sp>
      <p:sp>
        <p:nvSpPr>
          <p:cNvPr id="3" name="TekstSylinder 2"/>
          <p:cNvSpPr txBox="1"/>
          <p:nvPr/>
        </p:nvSpPr>
        <p:spPr>
          <a:xfrm>
            <a:off x="179512" y="116632"/>
            <a:ext cx="8964488" cy="6370975"/>
          </a:xfrm>
          <a:prstGeom prst="rect">
            <a:avLst/>
          </a:prstGeom>
          <a:noFill/>
        </p:spPr>
        <p:txBody>
          <a:bodyPr wrap="square" rtlCol="0">
            <a:spAutoFit/>
          </a:bodyPr>
          <a:lstStyle/>
          <a:p>
            <a:pPr lvl="0"/>
            <a:r>
              <a:rPr lang="nn-NO" sz="2400" b="1" i="1" dirty="0"/>
              <a:t>Makslaren</a:t>
            </a:r>
            <a:r>
              <a:rPr lang="nn-NO" sz="2400" dirty="0"/>
              <a:t> </a:t>
            </a:r>
            <a:r>
              <a:rPr lang="nn-NO" sz="2400" dirty="0" smtClean="0"/>
              <a:t>førebur, </a:t>
            </a:r>
            <a:r>
              <a:rPr lang="nn-NO" sz="2400" dirty="0"/>
              <a:t>tek ut emne og følgjer dette fram til ferdige tingen. Dimed blir kunnskapen omfattande. </a:t>
            </a:r>
            <a:r>
              <a:rPr lang="nn-NO" sz="2400" dirty="0" err="1"/>
              <a:t>Båtbyggaren</a:t>
            </a:r>
            <a:r>
              <a:rPr lang="nn-NO" sz="2400" dirty="0"/>
              <a:t> lyt kunne skog.  Skomakaren lyt kunne skinn frå ulike slags dyr og tilhøveleg barking og preparering. </a:t>
            </a:r>
          </a:p>
          <a:p>
            <a:pPr lvl="0"/>
            <a:endParaRPr lang="nn-NO" sz="2400" dirty="0"/>
          </a:p>
          <a:p>
            <a:pPr lvl="0"/>
            <a:r>
              <a:rPr lang="nn-NO" sz="2400" dirty="0"/>
              <a:t>Dei fleste tradisjonsberarane som er spurde om dette  fortel om opplæringslaup på 10 år og meir. </a:t>
            </a:r>
            <a:r>
              <a:rPr lang="nn-NO" sz="2400" b="1" i="1" dirty="0" err="1"/>
              <a:t>Je</a:t>
            </a:r>
            <a:r>
              <a:rPr lang="nn-NO" sz="2400" b="1" i="1" dirty="0"/>
              <a:t> var </a:t>
            </a:r>
            <a:r>
              <a:rPr lang="nn-NO" sz="2400" b="1" i="1" dirty="0" err="1"/>
              <a:t>hældi</a:t>
            </a:r>
            <a:r>
              <a:rPr lang="nn-NO" sz="2400" b="1" i="1" dirty="0"/>
              <a:t> </a:t>
            </a:r>
            <a:r>
              <a:rPr lang="nn-NO" sz="2400" b="1" i="1" dirty="0" err="1"/>
              <a:t>je</a:t>
            </a:r>
            <a:r>
              <a:rPr lang="nn-NO" sz="2400" b="1" i="1" dirty="0"/>
              <a:t>, </a:t>
            </a:r>
            <a:r>
              <a:rPr lang="nn-NO" sz="2400" b="1" i="1" dirty="0" err="1"/>
              <a:t>je</a:t>
            </a:r>
            <a:r>
              <a:rPr lang="nn-NO" sz="2400" b="1" i="1" dirty="0"/>
              <a:t> brukte berre 10 år </a:t>
            </a:r>
            <a:r>
              <a:rPr lang="nn-NO" sz="2400" dirty="0"/>
              <a:t>(d v s på å lære å bygge hus).  </a:t>
            </a:r>
            <a:r>
              <a:rPr lang="nn-NO" sz="2400" dirty="0" smtClean="0"/>
              <a:t>Det var uthusbyggjar </a:t>
            </a:r>
            <a:r>
              <a:rPr lang="nn-NO" sz="2400" dirty="0"/>
              <a:t>Trygve Skaug. </a:t>
            </a:r>
            <a:r>
              <a:rPr lang="nn-NO" sz="2400" dirty="0" smtClean="0"/>
              <a:t>Ringsaker som uttrykte </a:t>
            </a:r>
            <a:r>
              <a:rPr lang="nn-NO" sz="2400" smtClean="0"/>
              <a:t>seg slik. </a:t>
            </a:r>
            <a:endParaRPr lang="nn-NO" sz="2400" dirty="0"/>
          </a:p>
          <a:p>
            <a:pPr lvl="0"/>
            <a:endParaRPr lang="nn-NO" sz="2400" dirty="0"/>
          </a:p>
          <a:p>
            <a:pPr lvl="0"/>
            <a:r>
              <a:rPr lang="nn-NO" sz="2400" dirty="0"/>
              <a:t>Såleis  nyttar vi nettopp ordet </a:t>
            </a:r>
            <a:r>
              <a:rPr lang="nn-NO" sz="2400" b="1" i="1" dirty="0"/>
              <a:t>maksel</a:t>
            </a:r>
            <a:r>
              <a:rPr lang="nn-NO" sz="2400" dirty="0"/>
              <a:t> om det som var skikkar utanfor byane. Det er som i </a:t>
            </a:r>
            <a:r>
              <a:rPr lang="nn-NO" sz="2400" dirty="0" err="1"/>
              <a:t>skimakar</a:t>
            </a:r>
            <a:r>
              <a:rPr lang="nn-NO" sz="2400" dirty="0"/>
              <a:t>, tæsemakar og skinnfellmakar. </a:t>
            </a:r>
          </a:p>
          <a:p>
            <a:pPr lvl="0"/>
            <a:endParaRPr lang="nn-NO" sz="2400" dirty="0"/>
          </a:p>
          <a:p>
            <a:pPr lvl="0"/>
            <a:r>
              <a:rPr lang="nn-NO" sz="2400" dirty="0"/>
              <a:t>Somme av gjenstandstypane vart laga både i by og på land. Då hende det at også nemninga på utøvaren vart ei anna i byen.  Det som på bygdene vart kalla </a:t>
            </a:r>
            <a:r>
              <a:rPr lang="nn-NO" sz="2400" b="1" i="1" dirty="0"/>
              <a:t>koppmakar</a:t>
            </a:r>
            <a:r>
              <a:rPr lang="nn-NO" sz="2400" dirty="0"/>
              <a:t> eller </a:t>
            </a:r>
            <a:r>
              <a:rPr lang="nn-NO" sz="2400" b="1" i="1" dirty="0"/>
              <a:t>tønnemakar  </a:t>
            </a:r>
            <a:r>
              <a:rPr lang="nn-NO" sz="2400" dirty="0"/>
              <a:t>hadde i byen yrkestittel </a:t>
            </a:r>
            <a:r>
              <a:rPr lang="nn-NO" sz="2400" b="1" i="1" dirty="0" err="1"/>
              <a:t>bødtker</a:t>
            </a:r>
            <a:r>
              <a:rPr lang="nn-NO" sz="2400" dirty="0"/>
              <a:t>.</a:t>
            </a:r>
            <a:endParaRPr lang="nb-NO" sz="2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0"/>
            <a:ext cx="9144000" cy="6678751"/>
          </a:xfrm>
          <a:prstGeom prst="rect">
            <a:avLst/>
          </a:prstGeom>
          <a:noFill/>
        </p:spPr>
        <p:txBody>
          <a:bodyPr wrap="square" rtlCol="0">
            <a:spAutoFit/>
          </a:bodyPr>
          <a:lstStyle/>
          <a:p>
            <a:pPr lvl="0"/>
            <a:r>
              <a:rPr lang="nn-NO" sz="2400" b="1" i="1" dirty="0"/>
              <a:t>Det typiske for makslaren </a:t>
            </a:r>
            <a:r>
              <a:rPr lang="nn-NO" sz="2400" dirty="0"/>
              <a:t>er at han/ho leitar/dyrkar råemne, tilverkar emne, gjev form og lagar tingen. Det er denne komplette tilnærminga som skil makslaren frå </a:t>
            </a:r>
            <a:r>
              <a:rPr lang="nn-NO" sz="2400" dirty="0" err="1"/>
              <a:t>produsent/formgjevar/designer/teiknar</a:t>
            </a:r>
            <a:r>
              <a:rPr lang="nn-NO" sz="2400" dirty="0"/>
              <a:t>/ </a:t>
            </a:r>
            <a:r>
              <a:rPr lang="nn-NO" sz="2400" dirty="0" smtClean="0"/>
              <a:t>konstruktør.  Den </a:t>
            </a:r>
            <a:r>
              <a:rPr lang="nn-NO" sz="2400" dirty="0"/>
              <a:t>tradisjonsborne kunnskapen og den til høyrande pedagogikken trivst ikkje godt i det moderne opplæringslaupet.  Vi er i ferd med å misse både kunnskap og pedagogiske tradisjonar. </a:t>
            </a:r>
          </a:p>
          <a:p>
            <a:pPr lvl="0"/>
            <a:endParaRPr lang="nn-NO" sz="2400" dirty="0"/>
          </a:p>
          <a:p>
            <a:pPr lvl="0"/>
            <a:r>
              <a:rPr lang="nn-NO" sz="2400" b="1" i="1" dirty="0"/>
              <a:t>Norsk handverksinstitutt </a:t>
            </a:r>
            <a:r>
              <a:rPr lang="nn-NO" sz="2400" dirty="0"/>
              <a:t>står for eit </a:t>
            </a:r>
            <a:r>
              <a:rPr lang="nn-NO" sz="2400" dirty="0" smtClean="0"/>
              <a:t>omfattande arbeid </a:t>
            </a:r>
            <a:r>
              <a:rPr lang="nn-NO" sz="2400" dirty="0"/>
              <a:t>med </a:t>
            </a:r>
            <a:r>
              <a:rPr lang="nn-NO" sz="2400" b="1" i="1" dirty="0"/>
              <a:t>dokumentasjon</a:t>
            </a:r>
            <a:r>
              <a:rPr lang="nn-NO" sz="2400" dirty="0"/>
              <a:t>.  </a:t>
            </a:r>
            <a:r>
              <a:rPr lang="nn-NO" sz="2400" dirty="0" smtClean="0"/>
              <a:t>Det er gjennomført over 700 prosjekt innafor ei lang rad tema.  Eit lite knippe </a:t>
            </a:r>
            <a:r>
              <a:rPr lang="nn-NO" sz="2400" b="1" i="1" dirty="0" smtClean="0"/>
              <a:t>stipendiatar</a:t>
            </a:r>
            <a:r>
              <a:rPr lang="nn-NO" sz="2400" dirty="0" smtClean="0"/>
              <a:t> </a:t>
            </a:r>
            <a:r>
              <a:rPr lang="nn-NO" sz="2400" dirty="0"/>
              <a:t>får </a:t>
            </a:r>
            <a:r>
              <a:rPr lang="nn-NO" sz="2400" dirty="0" smtClean="0"/>
              <a:t>jamvel høve </a:t>
            </a:r>
            <a:r>
              <a:rPr lang="nn-NO" sz="2400" dirty="0"/>
              <a:t>til å fordjupe seg i visse tema. Såleis blir mykje berga.  Likevel er ikkje dette god nok trygd for å gi </a:t>
            </a:r>
            <a:r>
              <a:rPr lang="nn-NO" sz="2400" dirty="0" smtClean="0"/>
              <a:t>ei trygg framtid for den </a:t>
            </a:r>
            <a:r>
              <a:rPr lang="nn-NO" sz="2400" dirty="0"/>
              <a:t>intime kunnskapen som lever og har levd i dei ulike slags </a:t>
            </a:r>
            <a:r>
              <a:rPr lang="nn-NO" sz="2400" dirty="0" smtClean="0"/>
              <a:t>maksel. </a:t>
            </a:r>
            <a:endParaRPr lang="nn-NO" sz="2400" dirty="0"/>
          </a:p>
          <a:p>
            <a:pPr lvl="0"/>
            <a:endParaRPr lang="nn-NO" sz="2400" dirty="0"/>
          </a:p>
          <a:p>
            <a:pPr lvl="0"/>
            <a:r>
              <a:rPr lang="nn-NO" sz="2400" dirty="0"/>
              <a:t>Det er berga mykje, men framtida er likevel ikkje tryggja. Vi manglar dei institusjonane som på varig vis har som oppdrag å halde kunnskapen livande.</a:t>
            </a:r>
          </a:p>
          <a:p>
            <a:endParaRPr lang="nn-NO" sz="2000" dirty="0"/>
          </a:p>
        </p:txBody>
      </p:sp>
      <p:sp>
        <p:nvSpPr>
          <p:cNvPr id="3" name="Plassholder for lysbildenummer 2"/>
          <p:cNvSpPr>
            <a:spLocks noGrp="1"/>
          </p:cNvSpPr>
          <p:nvPr>
            <p:ph type="sldNum" sz="quarter" idx="12"/>
          </p:nvPr>
        </p:nvSpPr>
        <p:spPr/>
        <p:txBody>
          <a:bodyPr/>
          <a:lstStyle/>
          <a:p>
            <a:fld id="{4A9547E1-E7B9-4727-93A1-F4B32197C90C}" type="slidenum">
              <a:rPr lang="nn-NO" smtClean="0"/>
              <a:pPr/>
              <a:t>72</a:t>
            </a:fld>
            <a:endParaRPr lang="nn-NO"/>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12"/>
          </p:nvPr>
        </p:nvSpPr>
        <p:spPr/>
        <p:txBody>
          <a:bodyPr/>
          <a:lstStyle/>
          <a:p>
            <a:fld id="{4A9547E1-E7B9-4727-93A1-F4B32197C90C}" type="slidenum">
              <a:rPr lang="nn-NO" smtClean="0"/>
              <a:pPr/>
              <a:t>73</a:t>
            </a:fld>
            <a:endParaRPr lang="nn-NO"/>
          </a:p>
        </p:txBody>
      </p:sp>
      <p:sp>
        <p:nvSpPr>
          <p:cNvPr id="4" name="TekstSylinder 3"/>
          <p:cNvSpPr txBox="1"/>
          <p:nvPr/>
        </p:nvSpPr>
        <p:spPr>
          <a:xfrm>
            <a:off x="323528" y="188640"/>
            <a:ext cx="8712968" cy="6678751"/>
          </a:xfrm>
          <a:prstGeom prst="rect">
            <a:avLst/>
          </a:prstGeom>
          <a:noFill/>
        </p:spPr>
        <p:txBody>
          <a:bodyPr wrap="square" rtlCol="0">
            <a:spAutoFit/>
          </a:bodyPr>
          <a:lstStyle/>
          <a:p>
            <a:r>
              <a:rPr lang="nn-NO" sz="2400" b="1" i="1" dirty="0"/>
              <a:t>Skilnaden på handverk og husflid (på bygdene) er i nokon grad formelt sett oppheva</a:t>
            </a:r>
            <a:r>
              <a:rPr lang="nn-NO" sz="2400" dirty="0"/>
              <a:t>, men han lever framleis i forunderleg høg grad og til dels i merkelege former.  Det å lafte har som vi har vore inne på, vore den vanlegaste måten å bygge hus på her i landet dei siste 1000 åra og vi har kanskje ein million lafta hus. </a:t>
            </a:r>
            <a:r>
              <a:rPr lang="nn-NO" sz="2400" b="1" i="1" dirty="0"/>
              <a:t>Jamvel om det finst kurs i det å lafte, er ikkje det å lafte rekna som fag</a:t>
            </a:r>
            <a:r>
              <a:rPr lang="nn-NO" sz="2400" dirty="0"/>
              <a:t>, og det finst såleis ikkje formell opplæring som laftar.  Framleis er det tradisjon, deltaking og uformelle kurs som formidlar.  </a:t>
            </a:r>
          </a:p>
          <a:p>
            <a:endParaRPr lang="nn-NO" sz="2400" dirty="0"/>
          </a:p>
          <a:p>
            <a:r>
              <a:rPr lang="nn-NO" sz="2400" dirty="0"/>
              <a:t>Tilsvarande gjeld for korger i norsk tradisjon og i mange andre uttrykksformer. </a:t>
            </a:r>
          </a:p>
          <a:p>
            <a:endParaRPr lang="nn-NO" sz="2400" dirty="0"/>
          </a:p>
          <a:p>
            <a:r>
              <a:rPr lang="nn-NO" sz="2400" dirty="0"/>
              <a:t>Viktige steg i utviklinga etter 1945, var gjenreisinga av Finnmark og vidareføring av statleg finansiering av bustadbygg i regi av </a:t>
            </a:r>
            <a:r>
              <a:rPr lang="nn-NO" sz="2400" b="1" i="1" dirty="0"/>
              <a:t>Den norske stats husbank.</a:t>
            </a:r>
            <a:r>
              <a:rPr lang="nn-NO" sz="2400" dirty="0"/>
              <a:t>  For å få lån der laut det byggast i samsvar med godkjent type og i samsvar med strenge normer for areal. </a:t>
            </a:r>
          </a:p>
          <a:p>
            <a:endParaRPr lang="nn-NO" sz="2400" dirty="0"/>
          </a:p>
          <a:p>
            <a:endParaRPr lang="nn-NO" sz="20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12"/>
          </p:nvPr>
        </p:nvSpPr>
        <p:spPr/>
        <p:txBody>
          <a:bodyPr/>
          <a:lstStyle/>
          <a:p>
            <a:fld id="{4A9547E1-E7B9-4727-93A1-F4B32197C90C}" type="slidenum">
              <a:rPr lang="nn-NO" smtClean="0"/>
              <a:pPr/>
              <a:t>74</a:t>
            </a:fld>
            <a:endParaRPr lang="nn-NO"/>
          </a:p>
        </p:txBody>
      </p:sp>
      <p:sp>
        <p:nvSpPr>
          <p:cNvPr id="4" name="TekstSylinder 3"/>
          <p:cNvSpPr txBox="1"/>
          <p:nvPr/>
        </p:nvSpPr>
        <p:spPr>
          <a:xfrm>
            <a:off x="107504" y="0"/>
            <a:ext cx="8928992" cy="6370975"/>
          </a:xfrm>
          <a:prstGeom prst="rect">
            <a:avLst/>
          </a:prstGeom>
          <a:noFill/>
        </p:spPr>
        <p:txBody>
          <a:bodyPr wrap="square" rtlCol="0">
            <a:spAutoFit/>
          </a:bodyPr>
          <a:lstStyle/>
          <a:p>
            <a:r>
              <a:rPr lang="nn-NO" sz="2400" dirty="0"/>
              <a:t>Det er sterkt ønskjeleg at vi får tilsvarande ordning for vår materielle kultur som vi har for </a:t>
            </a:r>
            <a:r>
              <a:rPr lang="nn-NO" sz="2400" b="1" i="1" dirty="0"/>
              <a:t>musikk</a:t>
            </a:r>
            <a:r>
              <a:rPr lang="nn-NO" sz="2400" dirty="0"/>
              <a:t> og idrett. Vi treng lange laup for å kunne utvikle den intime kjennskapen til material, motorikk, form og den omfattande funksjonsforståinga. At det er mogleg å bli skipsingeniør i Noreg utan å kunne ro og segle ein </a:t>
            </a:r>
            <a:r>
              <a:rPr lang="nn-NO" sz="2400" dirty="0" err="1"/>
              <a:t>tradisjonsbåt</a:t>
            </a:r>
            <a:r>
              <a:rPr lang="nn-NO" sz="2400" dirty="0"/>
              <a:t> er sløseri.  Vi burde få til ei obligatorisk ordning for ingeniørar om å vera med å på å byggje og bruke ein </a:t>
            </a:r>
            <a:r>
              <a:rPr lang="nn-NO" sz="2400" dirty="0" err="1"/>
              <a:t>tradisjonsbåt</a:t>
            </a:r>
            <a:r>
              <a:rPr lang="nn-NO" sz="2400" dirty="0"/>
              <a:t>.  Båtbyggjaren og skipsingeniøren har noko å snakke om og å lære kvarandre.</a:t>
            </a:r>
          </a:p>
          <a:p>
            <a:endParaRPr lang="nb-NO" sz="2400" dirty="0"/>
          </a:p>
          <a:p>
            <a:r>
              <a:rPr lang="nn-NO" sz="2400" dirty="0"/>
              <a:t>Vi nemnde at eit fag (</a:t>
            </a:r>
            <a:r>
              <a:rPr lang="nn-NO" sz="2400" dirty="0" err="1"/>
              <a:t>fach</a:t>
            </a:r>
            <a:r>
              <a:rPr lang="nn-NO" sz="2400" dirty="0"/>
              <a:t> i tysk) i utgangspunktet er ein modul som svarar til avstanden mellom to </a:t>
            </a:r>
            <a:r>
              <a:rPr lang="nn-NO" sz="2400" dirty="0" err="1"/>
              <a:t>stendarar</a:t>
            </a:r>
            <a:r>
              <a:rPr lang="nn-NO" sz="2400" dirty="0"/>
              <a:t> i eit fagverksbygg.  Det er den tunge utmura bindingsverksveggen som er utgangspunktet. I samanheng med yrkeskunnskap kom dette ordet inn med yrkesdelinga i mellomalderen.  Inndeling i fag var i utgangspunktet eit regulerande tiltak. Lauga sette grenser, slik at kleinsmeden ikkje gjekk i beitet for grovsmeden.  Det er mange parallellar. Prinsippet om spesialisering innafor visse rammer var truleg på sitt høgste i utvikling i 1700-åra. </a:t>
            </a:r>
            <a:endParaRPr lang="nb-NO" sz="2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75</a:t>
            </a:fld>
            <a:endParaRPr lang="nn-NO"/>
          </a:p>
        </p:txBody>
      </p:sp>
      <p:sp>
        <p:nvSpPr>
          <p:cNvPr id="3" name="TekstSylinder 2"/>
          <p:cNvSpPr txBox="1"/>
          <p:nvPr/>
        </p:nvSpPr>
        <p:spPr>
          <a:xfrm>
            <a:off x="107504" y="188640"/>
            <a:ext cx="8712968" cy="6124754"/>
          </a:xfrm>
          <a:prstGeom prst="rect">
            <a:avLst/>
          </a:prstGeom>
          <a:noFill/>
        </p:spPr>
        <p:txBody>
          <a:bodyPr wrap="square" rtlCol="0">
            <a:spAutoFit/>
          </a:bodyPr>
          <a:lstStyle/>
          <a:p>
            <a:r>
              <a:rPr lang="nn-NO" sz="2400" dirty="0"/>
              <a:t>Fram til  i 1965 har såleis premissane for det å bygge hus vore ganske ulike i byane og i bygdene utanom. </a:t>
            </a:r>
          </a:p>
          <a:p>
            <a:endParaRPr lang="nn-NO" sz="2400" dirty="0"/>
          </a:p>
          <a:p>
            <a:r>
              <a:rPr lang="nn-NO" sz="2400" dirty="0"/>
              <a:t>I byane var de eit rammestyrt regelverk, ei fagleg oppdeling, som aktivitetane ordna seg under.  </a:t>
            </a:r>
            <a:r>
              <a:rPr lang="nn-NO" sz="2400" dirty="0" smtClean="0"/>
              <a:t>På </a:t>
            </a:r>
            <a:r>
              <a:rPr lang="nn-NO" sz="2400" dirty="0"/>
              <a:t>bygdene styrde tradisjonane.  Dei varierte frå stad til stad, men arbeidsoppgåvene for husbyggarane var målstyrde og med ei langt mykje breiare tilnærming enn i byane.</a:t>
            </a:r>
          </a:p>
          <a:p>
            <a:r>
              <a:rPr lang="nn-NO" sz="2400" dirty="0"/>
              <a:t> </a:t>
            </a:r>
          </a:p>
          <a:p>
            <a:r>
              <a:rPr lang="nn-NO" sz="2400" b="1" i="1" dirty="0"/>
              <a:t>Bygdesnikkaren var entreprenør og med  meir omfattande fagleg bakgrunn enn </a:t>
            </a:r>
            <a:r>
              <a:rPr lang="nn-NO" sz="2400" b="1" i="1" dirty="0" err="1"/>
              <a:t>bysnikkaren</a:t>
            </a:r>
            <a:r>
              <a:rPr lang="nn-NO" sz="2400" dirty="0"/>
              <a:t>. </a:t>
            </a:r>
          </a:p>
          <a:p>
            <a:endParaRPr lang="nn-NO" sz="2400" dirty="0"/>
          </a:p>
          <a:p>
            <a:r>
              <a:rPr lang="nn-NO" sz="2400" dirty="0"/>
              <a:t>Ein av </a:t>
            </a:r>
            <a:r>
              <a:rPr lang="nn-NO" sz="2400" dirty="0" smtClean="0"/>
              <a:t>dei gamle </a:t>
            </a:r>
            <a:r>
              <a:rPr lang="nn-NO" sz="2400" dirty="0" err="1" smtClean="0"/>
              <a:t>tunbyggjarane</a:t>
            </a:r>
            <a:r>
              <a:rPr lang="nn-NO" sz="2400" dirty="0" smtClean="0"/>
              <a:t> </a:t>
            </a:r>
            <a:r>
              <a:rPr lang="nn-NO" sz="2400" dirty="0"/>
              <a:t>fekk spørsmål om korleis han fekk det til, at bygga låg så vakkert i landskapet</a:t>
            </a:r>
            <a:r>
              <a:rPr lang="nn-NO" sz="2400" b="1" i="1" dirty="0"/>
              <a:t>:  Jau då sit eg </a:t>
            </a:r>
            <a:r>
              <a:rPr lang="nn-NO" sz="2400" b="1" i="1" dirty="0" err="1"/>
              <a:t>uppe</a:t>
            </a:r>
            <a:r>
              <a:rPr lang="nn-NO" sz="2400" b="1" i="1" dirty="0"/>
              <a:t> heile </a:t>
            </a:r>
            <a:r>
              <a:rPr lang="nn-NO" sz="2400" b="1" i="1" dirty="0" err="1"/>
              <a:t>nåtti</a:t>
            </a:r>
            <a:r>
              <a:rPr lang="nn-NO" sz="2400" dirty="0"/>
              <a:t>, svara han. </a:t>
            </a:r>
            <a:r>
              <a:rPr lang="nn-NO" sz="2400" b="1" i="1" dirty="0"/>
              <a:t>Og </a:t>
            </a:r>
            <a:r>
              <a:rPr lang="nn-NO" sz="2400" b="1" i="1" dirty="0" err="1"/>
              <a:t>um</a:t>
            </a:r>
            <a:r>
              <a:rPr lang="nn-NO" sz="2400" b="1" i="1" dirty="0"/>
              <a:t> morgonen då ser eg det</a:t>
            </a:r>
            <a:r>
              <a:rPr lang="nn-NO" sz="2400" b="1" i="1" dirty="0" smtClean="0"/>
              <a:t>.</a:t>
            </a:r>
          </a:p>
          <a:p>
            <a:endParaRPr lang="nn-NO" sz="2400" b="1" i="1" dirty="0" smtClean="0"/>
          </a:p>
          <a:p>
            <a:r>
              <a:rPr lang="nn-NO" sz="3200" b="1" i="1" dirty="0" smtClean="0"/>
              <a:t>Det låg refleksjonar attom</a:t>
            </a:r>
            <a:r>
              <a:rPr lang="nn-NO" sz="3200" i="1" dirty="0" smtClean="0"/>
              <a:t>.</a:t>
            </a:r>
            <a:endParaRPr lang="nn-NO" sz="3200" i="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76</a:t>
            </a:fld>
            <a:endParaRPr lang="nn-NO"/>
          </a:p>
        </p:txBody>
      </p:sp>
      <p:pic>
        <p:nvPicPr>
          <p:cNvPr id="3" name="Bilde 2" descr="Kjervika des08 (1).jpg"/>
          <p:cNvPicPr>
            <a:picLocks noChangeAspect="1"/>
          </p:cNvPicPr>
          <p:nvPr/>
        </p:nvPicPr>
        <p:blipFill>
          <a:blip r:embed="rId2" cstate="print"/>
          <a:srcRect t="6656" r="3539" b="11910"/>
          <a:stretch>
            <a:fillRect/>
          </a:stretch>
        </p:blipFill>
        <p:spPr>
          <a:xfrm>
            <a:off x="0" y="3356992"/>
            <a:ext cx="6237276" cy="3501008"/>
          </a:xfrm>
          <a:prstGeom prst="rect">
            <a:avLst/>
          </a:prstGeom>
        </p:spPr>
      </p:pic>
      <p:pic>
        <p:nvPicPr>
          <p:cNvPr id="5" name="Bilde 4" descr="Kjervika des08 (26).jpg"/>
          <p:cNvPicPr>
            <a:picLocks noChangeAspect="1"/>
          </p:cNvPicPr>
          <p:nvPr/>
        </p:nvPicPr>
        <p:blipFill>
          <a:blip r:embed="rId3" cstate="print"/>
          <a:srcRect l="14566" t="25128" r="12988" b="23944"/>
          <a:stretch>
            <a:fillRect/>
          </a:stretch>
        </p:blipFill>
        <p:spPr>
          <a:xfrm>
            <a:off x="0" y="0"/>
            <a:ext cx="6984776" cy="3264741"/>
          </a:xfrm>
          <a:prstGeom prst="rect">
            <a:avLst/>
          </a:prstGeom>
        </p:spPr>
      </p:pic>
      <p:sp>
        <p:nvSpPr>
          <p:cNvPr id="6" name="TekstSylinder 5"/>
          <p:cNvSpPr txBox="1"/>
          <p:nvPr/>
        </p:nvSpPr>
        <p:spPr>
          <a:xfrm>
            <a:off x="7092280" y="188640"/>
            <a:ext cx="1944216" cy="2677656"/>
          </a:xfrm>
          <a:prstGeom prst="rect">
            <a:avLst/>
          </a:prstGeom>
          <a:noFill/>
        </p:spPr>
        <p:txBody>
          <a:bodyPr wrap="square" rtlCol="0">
            <a:spAutoFit/>
          </a:bodyPr>
          <a:lstStyle/>
          <a:p>
            <a:r>
              <a:rPr lang="nn-NO" sz="2400" dirty="0"/>
              <a:t>Døme på eitt av desse genialt plasserte uthusa.  Det er felt inn i landskapet. </a:t>
            </a:r>
          </a:p>
        </p:txBody>
      </p:sp>
      <p:sp>
        <p:nvSpPr>
          <p:cNvPr id="7" name="TekstSylinder 6"/>
          <p:cNvSpPr txBox="1"/>
          <p:nvPr/>
        </p:nvSpPr>
        <p:spPr>
          <a:xfrm>
            <a:off x="6300192" y="3429000"/>
            <a:ext cx="2843808" cy="3416320"/>
          </a:xfrm>
          <a:prstGeom prst="rect">
            <a:avLst/>
          </a:prstGeom>
          <a:noFill/>
        </p:spPr>
        <p:txBody>
          <a:bodyPr wrap="square" rtlCol="0">
            <a:spAutoFit/>
          </a:bodyPr>
          <a:lstStyle/>
          <a:p>
            <a:r>
              <a:rPr lang="nn-NO" sz="2400" dirty="0"/>
              <a:t>Det er som motsetnad til moderne ”fotballbanestore” flater kring husa. </a:t>
            </a:r>
          </a:p>
          <a:p>
            <a:endParaRPr lang="nn-NO" sz="2400" dirty="0"/>
          </a:p>
          <a:p>
            <a:r>
              <a:rPr lang="nn-NO" sz="2400" dirty="0"/>
              <a:t>Det finst mange døme, men dette er særskilt tydeleg.</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77</a:t>
            </a:fld>
            <a:endParaRPr lang="nn-NO"/>
          </a:p>
        </p:txBody>
      </p:sp>
      <p:sp>
        <p:nvSpPr>
          <p:cNvPr id="3" name="TekstSylinder 2"/>
          <p:cNvSpPr txBox="1"/>
          <p:nvPr/>
        </p:nvSpPr>
        <p:spPr>
          <a:xfrm>
            <a:off x="107504" y="0"/>
            <a:ext cx="8856984" cy="7109639"/>
          </a:xfrm>
          <a:prstGeom prst="rect">
            <a:avLst/>
          </a:prstGeom>
          <a:noFill/>
        </p:spPr>
        <p:txBody>
          <a:bodyPr wrap="square" rtlCol="0">
            <a:spAutoFit/>
          </a:bodyPr>
          <a:lstStyle/>
          <a:p>
            <a:r>
              <a:rPr lang="nn-NO" sz="2400" dirty="0"/>
              <a:t>Det er lett å sjå det i landskapet.  Kor er driftsbygningen teikna av ein fylkesagronom og ført opp etter 1965, og kor er det ein kombinert driftsbygning frå før 1965 og som er ført opp i samsvar med lokal byggjeskikk? </a:t>
            </a:r>
          </a:p>
          <a:p>
            <a:endParaRPr lang="nn-NO" sz="2400" dirty="0"/>
          </a:p>
          <a:p>
            <a:r>
              <a:rPr lang="nn-NO" sz="2400" dirty="0"/>
              <a:t>Nettopp i 1965 vart det arrangert seminar om byggjeskikk i landbruket.  Kva var det som var i ferd med å skje?  Ein ting er sikkert.  Det eldre innarbeidde formspråket vart ikkje hermt. Det vart eit nytt hamskifte. I dette andre var traktor og motor premissar.  Uthusa fekk berre ei høgd.</a:t>
            </a:r>
          </a:p>
          <a:p>
            <a:endParaRPr lang="nb-NO" sz="2400" dirty="0"/>
          </a:p>
          <a:p>
            <a:r>
              <a:rPr lang="nn-NO" sz="2400" dirty="0"/>
              <a:t>Bygdesnikkarane hadde greie på skogskjøtsel, skogsdrift, framstilling av ulike slags material, bygging og tilpassing av hus etter behov og byggjeskikk. Uthuset laut passe både til terreng og til gard.  Kor mange </a:t>
            </a:r>
            <a:r>
              <a:rPr lang="nn-NO" sz="2400" dirty="0" err="1"/>
              <a:t>kufór</a:t>
            </a:r>
            <a:r>
              <a:rPr lang="nn-NO" sz="2400" dirty="0"/>
              <a:t>? Kor mange hestar?, kor mange sauer? </a:t>
            </a:r>
          </a:p>
          <a:p>
            <a:endParaRPr lang="nn-NO" sz="2400" dirty="0"/>
          </a:p>
          <a:p>
            <a:r>
              <a:rPr lang="nn-NO" sz="2400" dirty="0"/>
              <a:t>Jamvel innreiingsarbeidet til det huset som var bygd var del av oppgåvene for </a:t>
            </a:r>
            <a:r>
              <a:rPr lang="nn-NO" sz="2400" dirty="0" err="1"/>
              <a:t>bygdesnikkaren/timmermannen</a:t>
            </a:r>
            <a:endParaRPr lang="nn-NO" sz="2400" dirty="0"/>
          </a:p>
          <a:p>
            <a:endParaRPr lang="nn-NO"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78</a:t>
            </a:fld>
            <a:endParaRPr lang="nn-NO"/>
          </a:p>
        </p:txBody>
      </p:sp>
      <p:sp>
        <p:nvSpPr>
          <p:cNvPr id="3" name="TekstSylinder 2"/>
          <p:cNvSpPr txBox="1"/>
          <p:nvPr/>
        </p:nvSpPr>
        <p:spPr>
          <a:xfrm>
            <a:off x="0" y="0"/>
            <a:ext cx="9144000" cy="6370975"/>
          </a:xfrm>
          <a:prstGeom prst="rect">
            <a:avLst/>
          </a:prstGeom>
          <a:noFill/>
        </p:spPr>
        <p:txBody>
          <a:bodyPr wrap="square" rtlCol="0">
            <a:spAutoFit/>
          </a:bodyPr>
          <a:lstStyle/>
          <a:p>
            <a:r>
              <a:rPr lang="nn-NO" sz="2400" dirty="0"/>
              <a:t>Essensen her er at </a:t>
            </a:r>
            <a:r>
              <a:rPr lang="nn-NO" sz="2400" dirty="0" err="1"/>
              <a:t>timmermannen</a:t>
            </a:r>
            <a:r>
              <a:rPr lang="nn-NO" sz="2400" dirty="0"/>
              <a:t> hadde hand om heile prosessen frå skog til meir eller mindre ferdig uthus. </a:t>
            </a:r>
            <a:r>
              <a:rPr lang="nn-NO" sz="2400" dirty="0" err="1"/>
              <a:t>Timmermannen</a:t>
            </a:r>
            <a:r>
              <a:rPr lang="nn-NO" sz="2400" dirty="0"/>
              <a:t> var såleis ikkje fagmann i den forstand at han arbeidde innafor definerte rammer. Handverkarane på bygdene var føremålsstyrt, ikkje rammestyrt. Det var ikkje spørsmål om faglege avgrensingar, men om å løyse ei oppgåve. Olav </a:t>
            </a:r>
            <a:r>
              <a:rPr lang="nn-NO" sz="2400" dirty="0" err="1"/>
              <a:t>Akrust</a:t>
            </a:r>
            <a:r>
              <a:rPr lang="nn-NO" sz="2400" dirty="0"/>
              <a:t> har gripe dette i diktet </a:t>
            </a:r>
            <a:r>
              <a:rPr lang="nn-NO" sz="2400" b="1" i="1" dirty="0"/>
              <a:t>Emne</a:t>
            </a:r>
            <a:r>
              <a:rPr lang="nn-NO" sz="2400" dirty="0"/>
              <a:t>:</a:t>
            </a:r>
          </a:p>
          <a:p>
            <a:endParaRPr lang="nb-NO" sz="2400" dirty="0"/>
          </a:p>
          <a:p>
            <a:pPr algn="ctr"/>
            <a:r>
              <a:rPr lang="nn-NO" sz="2400" dirty="0"/>
              <a:t>Emne gut, det lyt du ha,</a:t>
            </a:r>
            <a:endParaRPr lang="nb-NO" sz="2400" dirty="0"/>
          </a:p>
          <a:p>
            <a:pPr algn="ctr"/>
            <a:r>
              <a:rPr lang="nn-NO" sz="2400" dirty="0"/>
              <a:t>Hugsar eg han farfar sa</a:t>
            </a:r>
            <a:endParaRPr lang="nb-NO" sz="2400" dirty="0"/>
          </a:p>
          <a:p>
            <a:pPr algn="ctr"/>
            <a:r>
              <a:rPr lang="nn-NO" sz="2400" dirty="0"/>
              <a:t>Skal ditt arbeid framgang vinne</a:t>
            </a:r>
            <a:endParaRPr lang="nb-NO" sz="2400" dirty="0"/>
          </a:p>
          <a:p>
            <a:pPr algn="ctr"/>
            <a:r>
              <a:rPr lang="nn-NO" sz="2400" dirty="0"/>
              <a:t>og  den drøymde siger nå,</a:t>
            </a:r>
            <a:endParaRPr lang="nb-NO" sz="2400" dirty="0"/>
          </a:p>
          <a:p>
            <a:pPr algn="ctr"/>
            <a:r>
              <a:rPr lang="nn-NO" sz="2400" dirty="0"/>
              <a:t>lyt du fyrste eit vyrke finne</a:t>
            </a:r>
            <a:endParaRPr lang="nb-NO" sz="2400" dirty="0"/>
          </a:p>
          <a:p>
            <a:pPr algn="ctr"/>
            <a:r>
              <a:rPr lang="nn-NO" sz="2400" dirty="0"/>
              <a:t>som er heilt å lite på</a:t>
            </a:r>
          </a:p>
          <a:p>
            <a:pPr algn="ctr"/>
            <a:r>
              <a:rPr lang="nn-NO" sz="2400" dirty="0"/>
              <a:t>Hugs at då fyrst, berre då</a:t>
            </a:r>
            <a:endParaRPr lang="nb-NO" sz="2400" dirty="0"/>
          </a:p>
          <a:p>
            <a:pPr algn="ctr"/>
            <a:r>
              <a:rPr lang="nn-NO" sz="2400" dirty="0"/>
              <a:t>Vert kvar ting du lagar</a:t>
            </a:r>
            <a:endParaRPr lang="nb-NO" sz="2400" dirty="0"/>
          </a:p>
          <a:p>
            <a:pPr algn="ctr"/>
            <a:r>
              <a:rPr lang="nn-NO" sz="2400" dirty="0" err="1"/>
              <a:t>gjenomgod</a:t>
            </a:r>
            <a:r>
              <a:rPr lang="nn-NO" sz="2400" dirty="0"/>
              <a:t> frå grunnen av</a:t>
            </a:r>
            <a:endParaRPr lang="nb-NO" sz="2400" dirty="0"/>
          </a:p>
          <a:p>
            <a:pPr algn="ctr"/>
            <a:endParaRPr lang="nn-NO" sz="24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79</a:t>
            </a:fld>
            <a:endParaRPr lang="nn-NO"/>
          </a:p>
        </p:txBody>
      </p:sp>
      <p:sp>
        <p:nvSpPr>
          <p:cNvPr id="3" name="TekstSylinder 2"/>
          <p:cNvSpPr txBox="1"/>
          <p:nvPr/>
        </p:nvSpPr>
        <p:spPr>
          <a:xfrm>
            <a:off x="0" y="0"/>
            <a:ext cx="9144000" cy="8956298"/>
          </a:xfrm>
          <a:prstGeom prst="rect">
            <a:avLst/>
          </a:prstGeom>
          <a:noFill/>
        </p:spPr>
        <p:txBody>
          <a:bodyPr wrap="square" rtlCol="0">
            <a:spAutoFit/>
          </a:bodyPr>
          <a:lstStyle/>
          <a:p>
            <a:r>
              <a:rPr lang="nn-NO" sz="2400" dirty="0"/>
              <a:t>Peter Dass er inne på same tanken:</a:t>
            </a:r>
          </a:p>
          <a:p>
            <a:endParaRPr lang="nn-NO" sz="2400" dirty="0"/>
          </a:p>
          <a:p>
            <a:pPr algn="ctr"/>
            <a:r>
              <a:rPr lang="nn-NO" sz="2400" dirty="0"/>
              <a:t>Fjellbyggen akter på </a:t>
            </a:r>
            <a:r>
              <a:rPr lang="nn-NO" sz="2400" dirty="0" err="1"/>
              <a:t>tiden</a:t>
            </a:r>
            <a:r>
              <a:rPr lang="nn-NO" sz="2400" dirty="0"/>
              <a:t>,</a:t>
            </a:r>
            <a:endParaRPr lang="nb-NO" sz="2400" dirty="0"/>
          </a:p>
          <a:p>
            <a:pPr algn="ctr"/>
            <a:r>
              <a:rPr lang="nn-NO" sz="2400" dirty="0"/>
              <a:t>om vinteren når dagen er liten,</a:t>
            </a:r>
            <a:endParaRPr lang="nb-NO" sz="2400" dirty="0"/>
          </a:p>
          <a:p>
            <a:pPr algn="ctr"/>
            <a:r>
              <a:rPr lang="nn-NO" sz="2400" dirty="0"/>
              <a:t>tar han øks på nakken, i bakken,’</a:t>
            </a:r>
            <a:endParaRPr lang="nb-NO" sz="2400" dirty="0"/>
          </a:p>
          <a:p>
            <a:pPr algn="ctr"/>
            <a:r>
              <a:rPr lang="nn-NO" sz="2400" dirty="0"/>
              <a:t>går i </a:t>
            </a:r>
            <a:r>
              <a:rPr lang="nn-NO" sz="2400" dirty="0" err="1"/>
              <a:t>dyben</a:t>
            </a:r>
            <a:r>
              <a:rPr lang="nn-NO" sz="2400" dirty="0"/>
              <a:t> </a:t>
            </a:r>
            <a:r>
              <a:rPr lang="nn-NO" sz="2400" dirty="0" err="1"/>
              <a:t>sne</a:t>
            </a:r>
            <a:r>
              <a:rPr lang="nn-NO" sz="2400" dirty="0"/>
              <a:t>, </a:t>
            </a:r>
          </a:p>
          <a:p>
            <a:pPr algn="ctr"/>
            <a:r>
              <a:rPr lang="nn-NO" sz="2400" dirty="0"/>
              <a:t>opp til </a:t>
            </a:r>
            <a:r>
              <a:rPr lang="nn-NO" sz="2400" dirty="0" err="1"/>
              <a:t>lenderne</a:t>
            </a:r>
            <a:endParaRPr lang="nb-NO" sz="2400" dirty="0"/>
          </a:p>
          <a:p>
            <a:pPr algn="ctr"/>
            <a:r>
              <a:rPr lang="nn-NO" sz="2400" dirty="0"/>
              <a:t>finner seg et tre,</a:t>
            </a:r>
          </a:p>
          <a:p>
            <a:pPr algn="ctr"/>
            <a:r>
              <a:rPr lang="nn-NO" sz="2400" dirty="0"/>
              <a:t> </a:t>
            </a:r>
            <a:r>
              <a:rPr lang="nn-NO" sz="2400" dirty="0" err="1"/>
              <a:t>kroget</a:t>
            </a:r>
            <a:r>
              <a:rPr lang="nn-NO" sz="2400" dirty="0"/>
              <a:t> til at </a:t>
            </a:r>
            <a:r>
              <a:rPr lang="nn-NO" sz="2400" dirty="0" err="1"/>
              <a:t>se</a:t>
            </a:r>
            <a:r>
              <a:rPr lang="nn-NO" sz="2400" dirty="0"/>
              <a:t>,</a:t>
            </a:r>
            <a:endParaRPr lang="nb-NO" sz="2400" dirty="0"/>
          </a:p>
          <a:p>
            <a:pPr algn="ctr"/>
            <a:r>
              <a:rPr lang="nn-NO" sz="2400" dirty="0"/>
              <a:t>lager derav meier som pleier</a:t>
            </a:r>
            <a:endParaRPr lang="nb-NO" sz="2400" dirty="0"/>
          </a:p>
          <a:p>
            <a:pPr algn="ctr"/>
            <a:r>
              <a:rPr lang="nn-NO" sz="2400" dirty="0" err="1"/>
              <a:t>bruges</a:t>
            </a:r>
            <a:r>
              <a:rPr lang="nn-NO" sz="2400" dirty="0"/>
              <a:t> under </a:t>
            </a:r>
            <a:r>
              <a:rPr lang="nn-NO" sz="2400" dirty="0" err="1"/>
              <a:t>sleder</a:t>
            </a:r>
            <a:r>
              <a:rPr lang="nn-NO" sz="2400" dirty="0"/>
              <a:t> på veier.</a:t>
            </a:r>
            <a:endParaRPr lang="nb-NO" sz="2400" dirty="0"/>
          </a:p>
          <a:p>
            <a:r>
              <a:rPr lang="nn-NO" sz="2400" dirty="0"/>
              <a:t> </a:t>
            </a:r>
            <a:endParaRPr lang="nb-NO" sz="2400" dirty="0"/>
          </a:p>
          <a:p>
            <a:r>
              <a:rPr lang="nn-NO" sz="2400" dirty="0"/>
              <a:t>Skilnaden på kystbygder og innlandsbygder var i prinsippet ikkje stor. I dalane og flatbygdene for karane til skogs. Ved kysten var det vinterdrift på havet.</a:t>
            </a:r>
            <a:endParaRPr lang="nb-NO" sz="2400" dirty="0"/>
          </a:p>
          <a:p>
            <a:r>
              <a:rPr lang="nn-NO" sz="2400" dirty="0"/>
              <a:t> </a:t>
            </a:r>
            <a:endParaRPr lang="nb-NO" sz="2400" dirty="0"/>
          </a:p>
          <a:p>
            <a:r>
              <a:rPr lang="nn-NO" sz="2400" dirty="0"/>
              <a:t> :</a:t>
            </a:r>
          </a:p>
          <a:p>
            <a:endParaRPr lang="nn-NO" sz="2400" dirty="0"/>
          </a:p>
          <a:p>
            <a:endParaRPr lang="nn-NO" sz="2400" dirty="0"/>
          </a:p>
          <a:p>
            <a:endParaRPr lang="nn-NO" sz="2400" dirty="0"/>
          </a:p>
          <a:p>
            <a:endParaRPr lang="nn-NO" sz="2400" dirty="0"/>
          </a:p>
          <a:p>
            <a:endParaRPr lang="nn-NO" sz="2400" dirty="0"/>
          </a:p>
          <a:p>
            <a:endParaRPr lang="nn-NO" sz="2400" dirty="0"/>
          </a:p>
          <a:p>
            <a:endParaRPr lang="nn-NO"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P1020023.JPG"/>
          <p:cNvPicPr>
            <a:picLocks noChangeAspect="1"/>
          </p:cNvPicPr>
          <p:nvPr/>
        </p:nvPicPr>
        <p:blipFill>
          <a:blip r:embed="rId2" cstate="print"/>
          <a:srcRect r="7617"/>
          <a:stretch>
            <a:fillRect/>
          </a:stretch>
        </p:blipFill>
        <p:spPr>
          <a:xfrm>
            <a:off x="0" y="836712"/>
            <a:ext cx="7416824" cy="6021288"/>
          </a:xfrm>
          <a:prstGeom prst="rect">
            <a:avLst/>
          </a:prstGeom>
        </p:spPr>
      </p:pic>
      <p:sp>
        <p:nvSpPr>
          <p:cNvPr id="3" name="TekstSylinder 2"/>
          <p:cNvSpPr txBox="1"/>
          <p:nvPr/>
        </p:nvSpPr>
        <p:spPr>
          <a:xfrm>
            <a:off x="0" y="0"/>
            <a:ext cx="2627784" cy="2000548"/>
          </a:xfrm>
          <a:prstGeom prst="rect">
            <a:avLst/>
          </a:prstGeom>
          <a:noFill/>
        </p:spPr>
        <p:txBody>
          <a:bodyPr wrap="square" rtlCol="0">
            <a:spAutoFit/>
          </a:bodyPr>
          <a:lstStyle/>
          <a:p>
            <a:r>
              <a:rPr lang="nn-NO" sz="2800" b="1" dirty="0" err="1" smtClean="0">
                <a:solidFill>
                  <a:schemeClr val="accent2">
                    <a:lumMod val="50000"/>
                  </a:schemeClr>
                </a:solidFill>
              </a:rPr>
              <a:t>Stålekleivloftet</a:t>
            </a:r>
            <a:r>
              <a:rPr lang="nn-NO" sz="2400" dirty="0" smtClean="0">
                <a:solidFill>
                  <a:schemeClr val="accent2">
                    <a:lumMod val="50000"/>
                  </a:schemeClr>
                </a:solidFill>
              </a:rPr>
              <a:t> vart bygt i 1167.  Kanskje det eldste ståande trehuset i verda.</a:t>
            </a:r>
            <a:endParaRPr lang="nn-NO" sz="2400" dirty="0">
              <a:solidFill>
                <a:schemeClr val="accent2">
                  <a:lumMod val="50000"/>
                </a:schemeClr>
              </a:solidFill>
            </a:endParaRPr>
          </a:p>
        </p:txBody>
      </p:sp>
      <p:sp>
        <p:nvSpPr>
          <p:cNvPr id="4" name="TekstSylinder 3"/>
          <p:cNvSpPr txBox="1"/>
          <p:nvPr/>
        </p:nvSpPr>
        <p:spPr>
          <a:xfrm>
            <a:off x="4211960" y="0"/>
            <a:ext cx="4932040" cy="830997"/>
          </a:xfrm>
          <a:prstGeom prst="rect">
            <a:avLst/>
          </a:prstGeom>
          <a:noFill/>
        </p:spPr>
        <p:txBody>
          <a:bodyPr wrap="square" rtlCol="0">
            <a:spAutoFit/>
          </a:bodyPr>
          <a:lstStyle/>
          <a:p>
            <a:r>
              <a:rPr lang="nn-NO" sz="2400" dirty="0" smtClean="0">
                <a:solidFill>
                  <a:schemeClr val="accent2">
                    <a:lumMod val="50000"/>
                  </a:schemeClr>
                </a:solidFill>
              </a:rPr>
              <a:t>Noreg har mange gamle trehus. Fleire hundre er frå mellomalderen</a:t>
            </a:r>
            <a:r>
              <a:rPr lang="nn-NO" sz="2400" dirty="0" smtClean="0"/>
              <a:t>.</a:t>
            </a:r>
            <a:endParaRPr lang="nn-NO" sz="2400" dirty="0"/>
          </a:p>
        </p:txBody>
      </p:sp>
      <p:sp>
        <p:nvSpPr>
          <p:cNvPr id="5" name="TekstSylinder 4"/>
          <p:cNvSpPr txBox="1"/>
          <p:nvPr/>
        </p:nvSpPr>
        <p:spPr>
          <a:xfrm>
            <a:off x="7236296" y="980728"/>
            <a:ext cx="1907704" cy="4493538"/>
          </a:xfrm>
          <a:prstGeom prst="rect">
            <a:avLst/>
          </a:prstGeom>
          <a:noFill/>
        </p:spPr>
        <p:txBody>
          <a:bodyPr wrap="square" rtlCol="0">
            <a:spAutoFit/>
          </a:bodyPr>
          <a:lstStyle/>
          <a:p>
            <a:r>
              <a:rPr lang="nn-NO" sz="2400" dirty="0" smtClean="0">
                <a:solidFill>
                  <a:schemeClr val="accent2">
                    <a:lumMod val="50000"/>
                  </a:schemeClr>
                </a:solidFill>
              </a:rPr>
              <a:t>Dei gamle husa har ein del til felles. Vi kallar det byggje</a:t>
            </a:r>
            <a:r>
              <a:rPr lang="nn-NO" sz="2800" b="1" i="1" dirty="0" smtClean="0">
                <a:solidFill>
                  <a:schemeClr val="accent2">
                    <a:lumMod val="50000"/>
                  </a:schemeClr>
                </a:solidFill>
              </a:rPr>
              <a:t>skikk</a:t>
            </a:r>
            <a:r>
              <a:rPr lang="nn-NO" sz="2400" dirty="0" smtClean="0">
                <a:solidFill>
                  <a:schemeClr val="accent2">
                    <a:lumMod val="50000"/>
                  </a:schemeClr>
                </a:solidFill>
              </a:rPr>
              <a:t>.</a:t>
            </a:r>
          </a:p>
          <a:p>
            <a:endParaRPr lang="nn-NO" sz="2400" dirty="0" smtClean="0">
              <a:solidFill>
                <a:schemeClr val="accent2">
                  <a:lumMod val="50000"/>
                </a:schemeClr>
              </a:solidFill>
            </a:endParaRPr>
          </a:p>
          <a:p>
            <a:pPr algn="ctr"/>
            <a:r>
              <a:rPr lang="nn-NO" sz="2400" dirty="0" smtClean="0">
                <a:solidFill>
                  <a:schemeClr val="accent2">
                    <a:lumMod val="50000"/>
                  </a:schemeClr>
                </a:solidFill>
              </a:rPr>
              <a:t>Samstundes er alle ulike.  Det er ein del av skikken.</a:t>
            </a:r>
          </a:p>
          <a:p>
            <a:pPr algn="ctr"/>
            <a:endParaRPr lang="nn-NO" sz="2400" dirty="0" smtClean="0">
              <a:solidFill>
                <a:schemeClr val="accent2">
                  <a:lumMod val="50000"/>
                </a:schemeClr>
              </a:solidFill>
            </a:endParaRPr>
          </a:p>
          <a:p>
            <a:pPr algn="ctr"/>
            <a:r>
              <a:rPr lang="nn-NO" i="1" dirty="0" smtClean="0">
                <a:solidFill>
                  <a:schemeClr val="accent2">
                    <a:lumMod val="50000"/>
                  </a:schemeClr>
                </a:solidFill>
              </a:rPr>
              <a:t>.</a:t>
            </a:r>
            <a:endParaRPr lang="nn-NO" i="1" dirty="0">
              <a:solidFill>
                <a:schemeClr val="accent2">
                  <a:lumMod val="50000"/>
                </a:schemeClr>
              </a:solidFill>
            </a:endParaRPr>
          </a:p>
        </p:txBody>
      </p:sp>
      <p:sp>
        <p:nvSpPr>
          <p:cNvPr id="6" name="Plassholder for lysbildenummer 5"/>
          <p:cNvSpPr>
            <a:spLocks noGrp="1"/>
          </p:cNvSpPr>
          <p:nvPr>
            <p:ph type="sldNum" sz="quarter" idx="12"/>
          </p:nvPr>
        </p:nvSpPr>
        <p:spPr/>
        <p:txBody>
          <a:bodyPr/>
          <a:lstStyle/>
          <a:p>
            <a:fld id="{B12784B6-4636-49A5-9E65-61AC19ECFD66}" type="slidenum">
              <a:rPr lang="nn-NO" smtClean="0"/>
              <a:pPr/>
              <a:t>8</a:t>
            </a:fld>
            <a:endParaRPr lang="nn-NO"/>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80</a:t>
            </a:fld>
            <a:endParaRPr lang="nn-NO"/>
          </a:p>
        </p:txBody>
      </p:sp>
      <p:sp>
        <p:nvSpPr>
          <p:cNvPr id="3" name="TekstSylinder 2"/>
          <p:cNvSpPr txBox="1"/>
          <p:nvPr/>
        </p:nvSpPr>
        <p:spPr>
          <a:xfrm>
            <a:off x="0" y="0"/>
            <a:ext cx="9144000" cy="6647974"/>
          </a:xfrm>
          <a:prstGeom prst="rect">
            <a:avLst/>
          </a:prstGeom>
          <a:noFill/>
        </p:spPr>
        <p:txBody>
          <a:bodyPr wrap="square" rtlCol="0">
            <a:spAutoFit/>
          </a:bodyPr>
          <a:lstStyle/>
          <a:p>
            <a:pPr lvl="0"/>
            <a:r>
              <a:rPr lang="nn-NO" sz="2400" dirty="0"/>
              <a:t>Den tradisjonsborne kunnskapen og den til høyrande pedagogikken trivst ikkje godt i det moderne opplæringslaupet.  Vi er i ferd med å misse både kunnskap og pedagogiske tradisjonar. </a:t>
            </a:r>
          </a:p>
          <a:p>
            <a:pPr lvl="0"/>
            <a:endParaRPr lang="nn-NO" sz="2400" dirty="0"/>
          </a:p>
          <a:p>
            <a:pPr lvl="0"/>
            <a:r>
              <a:rPr lang="nn-NO" sz="2400" b="1" i="1" dirty="0"/>
              <a:t>Norsk handverksinstitutt </a:t>
            </a:r>
            <a:r>
              <a:rPr lang="nn-NO" sz="2400" dirty="0"/>
              <a:t>står for eit glimrande arbeid med dokumentasjon.  Stipendiatar ved dette instituttet får høve til å fordjupe seg i visse tema. Såleis blir mykje berga.  </a:t>
            </a:r>
          </a:p>
          <a:p>
            <a:pPr lvl="0"/>
            <a:endParaRPr lang="nn-NO" sz="2400" dirty="0"/>
          </a:p>
          <a:p>
            <a:pPr lvl="0"/>
            <a:r>
              <a:rPr lang="nn-NO" sz="2400" dirty="0"/>
              <a:t>Ved </a:t>
            </a:r>
            <a:r>
              <a:rPr lang="nn-NO" sz="2400" dirty="0" err="1"/>
              <a:t>Geitbåtmuseet</a:t>
            </a:r>
            <a:r>
              <a:rPr lang="nn-NO" sz="2400" dirty="0"/>
              <a:t> (Heim kommune) og hos Torbjørn Prytz er det høve til å få fagleg påfyll i tre år, men desse ordningane er ikkje formelt godkjende.  Ordningar hittil gjev heller ikkje god nok trygd for å sikre den intime kunnskapen som lever og har levd i dei ulike slags maksel ei trygg framtid. Det bergar mykje, men framtida er likevel ikkje tryggja. </a:t>
            </a:r>
          </a:p>
          <a:p>
            <a:pPr lvl="0"/>
            <a:endParaRPr lang="nn-NO" sz="2400" dirty="0"/>
          </a:p>
          <a:p>
            <a:pPr lvl="0"/>
            <a:r>
              <a:rPr lang="nn-NO" sz="2400" dirty="0"/>
              <a:t>Vi manglar dei institusjonane som på varig vis har som oppdrag å halde kunnskapen livande.</a:t>
            </a:r>
            <a:endParaRPr lang="nb-NO" sz="2400" dirty="0"/>
          </a:p>
          <a:p>
            <a:r>
              <a:rPr lang="nn-NO" sz="2400" dirty="0"/>
              <a:t> </a:t>
            </a:r>
            <a:endParaRPr lang="nb-NO" sz="2400" dirty="0"/>
          </a:p>
          <a:p>
            <a:endParaRPr lang="nn-NO"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81</a:t>
            </a:fld>
            <a:endParaRPr lang="nn-NO"/>
          </a:p>
        </p:txBody>
      </p:sp>
      <p:sp>
        <p:nvSpPr>
          <p:cNvPr id="3" name="TekstSylinder 2"/>
          <p:cNvSpPr txBox="1"/>
          <p:nvPr/>
        </p:nvSpPr>
        <p:spPr>
          <a:xfrm>
            <a:off x="0" y="0"/>
            <a:ext cx="8928992" cy="6370975"/>
          </a:xfrm>
          <a:prstGeom prst="rect">
            <a:avLst/>
          </a:prstGeom>
          <a:noFill/>
        </p:spPr>
        <p:txBody>
          <a:bodyPr wrap="square" rtlCol="0">
            <a:spAutoFit/>
          </a:bodyPr>
          <a:lstStyle/>
          <a:p>
            <a:r>
              <a:rPr lang="nn-NO" sz="2400" dirty="0"/>
              <a:t>Såleis ligg det føre ein del grunnleggjande skilnader mellom handverk i byane og husflid i bygdene.  Dei kan summerast opp slik: </a:t>
            </a:r>
            <a:endParaRPr lang="nb-NO" sz="2400" dirty="0"/>
          </a:p>
          <a:p>
            <a:pPr lvl="0"/>
            <a:r>
              <a:rPr lang="nn-NO" sz="2400" dirty="0"/>
              <a:t>Dei ulike slags gjenstandane på bygdene har ein geografisk heimel.  Meisar vert laga og brukt i dei indre bygdene på Austlandet. Kiper heldt til i vest.  </a:t>
            </a:r>
          </a:p>
          <a:p>
            <a:pPr lvl="0"/>
            <a:endParaRPr lang="nn-NO" sz="2400" dirty="0"/>
          </a:p>
          <a:p>
            <a:pPr lvl="0"/>
            <a:r>
              <a:rPr lang="nn-NO" sz="2400" dirty="0" err="1"/>
              <a:t>Leksvikski</a:t>
            </a:r>
            <a:r>
              <a:rPr lang="nn-NO" sz="2400" dirty="0"/>
              <a:t> var laga og bruka i Fosenbygdene og </a:t>
            </a:r>
            <a:r>
              <a:rPr lang="nn-NO" sz="2400" dirty="0" smtClean="0"/>
              <a:t>Tæser/lauparsko /</a:t>
            </a:r>
            <a:r>
              <a:rPr lang="nn-NO" sz="2400" dirty="0" err="1"/>
              <a:t>komagar</a:t>
            </a:r>
            <a:r>
              <a:rPr lang="nn-NO" sz="2400" dirty="0"/>
              <a:t> (</a:t>
            </a:r>
            <a:r>
              <a:rPr lang="nn-NO" sz="2400" dirty="0" err="1"/>
              <a:t>botnsko</a:t>
            </a:r>
            <a:r>
              <a:rPr lang="nn-NO" sz="2400" dirty="0"/>
              <a:t>) fanst i ulike variantar som likna ein annan, men det var variasjonar over temaet etter kor dei var frå.</a:t>
            </a:r>
            <a:endParaRPr lang="nb-NO" sz="2400" dirty="0"/>
          </a:p>
          <a:p>
            <a:pPr lvl="0"/>
            <a:r>
              <a:rPr lang="nn-NO" sz="2400" dirty="0"/>
              <a:t>Den geografiske heimelen er nært knytt til lokale emne. </a:t>
            </a:r>
          </a:p>
          <a:p>
            <a:pPr lvl="0"/>
            <a:endParaRPr lang="nn-NO" sz="2400" dirty="0"/>
          </a:p>
          <a:p>
            <a:pPr lvl="0"/>
            <a:r>
              <a:rPr lang="nn-NO" sz="2400" dirty="0"/>
              <a:t>Saumereim i tæse (botnsko) frå Vinje i Telemark er som nemnt laga av </a:t>
            </a:r>
            <a:r>
              <a:rPr lang="nn-NO" sz="2400" dirty="0" err="1"/>
              <a:t>bukskinn</a:t>
            </a:r>
            <a:r>
              <a:rPr lang="nn-NO" sz="2400" dirty="0"/>
              <a:t> frå vårskoten </a:t>
            </a:r>
            <a:r>
              <a:rPr lang="nn-NO" sz="2400" b="1" i="1" dirty="0"/>
              <a:t>nekk </a:t>
            </a:r>
            <a:r>
              <a:rPr lang="nn-NO" sz="2400" dirty="0"/>
              <a:t>(fjorgammal reinsdyrkalv). Resten var skinn frå ulike delar av hud frå kvige eller ku. I hus ser vi at materialen er plukka i skogen med sikte på kor kvar stokk og del skulle vera i det ferdige huset. Oppramsing av parallellar kan bli lang.</a:t>
            </a:r>
            <a:endParaRPr lang="nb-NO" sz="2400" dirty="0"/>
          </a:p>
          <a:p>
            <a:endParaRPr lang="nn-NO" sz="24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82</a:t>
            </a:fld>
            <a:endParaRPr lang="nn-NO"/>
          </a:p>
        </p:txBody>
      </p:sp>
      <p:sp>
        <p:nvSpPr>
          <p:cNvPr id="3" name="TekstSylinder 2"/>
          <p:cNvSpPr txBox="1"/>
          <p:nvPr/>
        </p:nvSpPr>
        <p:spPr>
          <a:xfrm>
            <a:off x="107504" y="188640"/>
            <a:ext cx="9036496" cy="7109639"/>
          </a:xfrm>
          <a:prstGeom prst="rect">
            <a:avLst/>
          </a:prstGeom>
          <a:noFill/>
        </p:spPr>
        <p:txBody>
          <a:bodyPr wrap="square" rtlCol="0">
            <a:spAutoFit/>
          </a:bodyPr>
          <a:lstStyle/>
          <a:p>
            <a:pPr lvl="0"/>
            <a:r>
              <a:rPr lang="nn-NO" sz="2400" dirty="0"/>
              <a:t>Av di det typiske er at </a:t>
            </a:r>
            <a:r>
              <a:rPr lang="nn-NO" sz="2400" b="1" i="1" dirty="0"/>
              <a:t>makslaren</a:t>
            </a:r>
            <a:r>
              <a:rPr lang="nn-NO" sz="2400" dirty="0"/>
              <a:t> førebur og tek ut emne og følgjer dette fram til ferdige tingen vil vegen fram til  kyndig makslar bli lang.  </a:t>
            </a:r>
          </a:p>
          <a:p>
            <a:pPr lvl="0"/>
            <a:endParaRPr lang="nn-NO" sz="2400" dirty="0"/>
          </a:p>
          <a:p>
            <a:pPr lvl="0"/>
            <a:r>
              <a:rPr lang="nn-NO" sz="2400" dirty="0"/>
              <a:t>Dei fleste tradisjonsberarane som er spurde om dette  fortel om opplæringslaup på 10 år og meir</a:t>
            </a:r>
            <a:r>
              <a:rPr lang="nn-NO" sz="2400" b="1" dirty="0"/>
              <a:t>. </a:t>
            </a:r>
            <a:r>
              <a:rPr lang="nn-NO" sz="2400" b="1" i="1" dirty="0" err="1"/>
              <a:t>Je</a:t>
            </a:r>
            <a:r>
              <a:rPr lang="nn-NO" sz="2400" b="1" i="1" dirty="0"/>
              <a:t> var </a:t>
            </a:r>
            <a:r>
              <a:rPr lang="nn-NO" sz="2400" b="1" i="1" dirty="0" err="1"/>
              <a:t>hældi</a:t>
            </a:r>
            <a:r>
              <a:rPr lang="nn-NO" sz="2400" b="1" i="1" dirty="0"/>
              <a:t> </a:t>
            </a:r>
            <a:r>
              <a:rPr lang="nn-NO" sz="2400" b="1" i="1" dirty="0" err="1"/>
              <a:t>je</a:t>
            </a:r>
            <a:r>
              <a:rPr lang="nn-NO" sz="2400" b="1" i="1" dirty="0"/>
              <a:t>, </a:t>
            </a:r>
            <a:r>
              <a:rPr lang="nn-NO" sz="2400" b="1" i="1" dirty="0" err="1"/>
              <a:t>je</a:t>
            </a:r>
            <a:r>
              <a:rPr lang="nn-NO" sz="2400" b="1" i="1" dirty="0"/>
              <a:t> brukte berre 10 år</a:t>
            </a:r>
            <a:r>
              <a:rPr lang="nn-NO" sz="2400" b="1" dirty="0"/>
              <a:t> </a:t>
            </a:r>
            <a:r>
              <a:rPr lang="nn-NO" sz="2400" dirty="0"/>
              <a:t>(d v s på å lære å bygge hus).  Sitat frå Trygve Skaug. Ringsaker). </a:t>
            </a:r>
          </a:p>
          <a:p>
            <a:pPr lvl="0"/>
            <a:endParaRPr lang="nn-NO" sz="2400" dirty="0"/>
          </a:p>
          <a:p>
            <a:pPr lvl="0"/>
            <a:r>
              <a:rPr lang="nn-NO" sz="2400" dirty="0"/>
              <a:t>Såleis  nyttar vi nettopp ordet </a:t>
            </a:r>
            <a:r>
              <a:rPr lang="nn-NO" sz="2400" b="1" i="1" dirty="0"/>
              <a:t>maksel</a:t>
            </a:r>
            <a:r>
              <a:rPr lang="nn-NO" sz="2400" dirty="0"/>
              <a:t> om det som var skikkar utanfor byane. Det er som i </a:t>
            </a:r>
            <a:r>
              <a:rPr lang="nn-NO" sz="2400" dirty="0" err="1"/>
              <a:t>skimakar</a:t>
            </a:r>
            <a:r>
              <a:rPr lang="nn-NO" sz="2400" dirty="0"/>
              <a:t>, tæsemakar og skinnfellmakar. Somme av gjenstandstypane vart laga både i by og på land. Då hende det at også nemninga på utøvaren vart ei anna i byen.  Det som på bygdene vart kalla </a:t>
            </a:r>
            <a:r>
              <a:rPr lang="nn-NO" sz="2400" b="1" i="1" dirty="0"/>
              <a:t>koppmakar</a:t>
            </a:r>
            <a:r>
              <a:rPr lang="nn-NO" sz="2400" dirty="0"/>
              <a:t> eller </a:t>
            </a:r>
            <a:r>
              <a:rPr lang="nn-NO" sz="2400" b="1" i="1" dirty="0"/>
              <a:t>tønnemakar  </a:t>
            </a:r>
            <a:r>
              <a:rPr lang="nn-NO" sz="2400" dirty="0"/>
              <a:t>hadde i byen yrkestittel </a:t>
            </a:r>
            <a:r>
              <a:rPr lang="nn-NO" sz="2400" b="1" i="1" dirty="0" err="1"/>
              <a:t>bødtker</a:t>
            </a:r>
            <a:r>
              <a:rPr lang="nn-NO" sz="2400" dirty="0"/>
              <a:t>.</a:t>
            </a:r>
            <a:endParaRPr lang="nb-NO" sz="2400" dirty="0"/>
          </a:p>
          <a:p>
            <a:pPr lvl="0"/>
            <a:endParaRPr lang="nn-NO" sz="2400" dirty="0"/>
          </a:p>
          <a:p>
            <a:pPr lvl="0"/>
            <a:r>
              <a:rPr lang="nn-NO" sz="2400" dirty="0"/>
              <a:t>Det typiske for makslaren er at han/ho leitar/dyrkar råemne, tilverkar emne, gjev form og lagar tingen. Det er denne komplette tilnærminga som skil makslaren frå </a:t>
            </a:r>
            <a:r>
              <a:rPr lang="nn-NO" sz="2400" dirty="0" err="1"/>
              <a:t>produsent/formgjevar/designer/teiknar</a:t>
            </a:r>
            <a:r>
              <a:rPr lang="nn-NO" sz="2400" dirty="0"/>
              <a:t>/ konstruktør,</a:t>
            </a:r>
            <a:endParaRPr lang="nb-NO" sz="2400" dirty="0"/>
          </a:p>
          <a:p>
            <a:r>
              <a:rPr lang="nn-NO" sz="2400" dirty="0"/>
              <a:t> </a:t>
            </a:r>
            <a:endParaRPr lang="nb-NO" sz="2400" dirty="0"/>
          </a:p>
          <a:p>
            <a:r>
              <a:rPr lang="nn-NO" sz="2400" dirty="0"/>
              <a:t>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83</a:t>
            </a:fld>
            <a:endParaRPr lang="nn-NO"/>
          </a:p>
        </p:txBody>
      </p:sp>
      <p:sp>
        <p:nvSpPr>
          <p:cNvPr id="3" name="TekstSylinder 2"/>
          <p:cNvSpPr txBox="1"/>
          <p:nvPr/>
        </p:nvSpPr>
        <p:spPr>
          <a:xfrm>
            <a:off x="0" y="0"/>
            <a:ext cx="9144000" cy="6370975"/>
          </a:xfrm>
          <a:prstGeom prst="rect">
            <a:avLst/>
          </a:prstGeom>
          <a:noFill/>
        </p:spPr>
        <p:txBody>
          <a:bodyPr wrap="square" rtlCol="0">
            <a:spAutoFit/>
          </a:bodyPr>
          <a:lstStyle/>
          <a:p>
            <a:r>
              <a:rPr lang="nn-NO" sz="2400" dirty="0"/>
              <a:t>Trass i oppheving av lauga, tok opplæringsplanane utgangspunkt i dei gamle faga.  Det grelle dømet er at lafting framleis ikkje har kome inn som kompetansegjevande kunnskap i tømrarfaget. Dette er kritisk når vi ser på at behovet for kyndig utført arbeid i våre eldre hus dreiar seg om noko i retning av 15000 årsverk.  Dette er samstundes som fleirtalet av husa er lafta eller delvis lafta.</a:t>
            </a:r>
          </a:p>
          <a:p>
            <a:endParaRPr lang="nn-NO" sz="2400" dirty="0"/>
          </a:p>
          <a:p>
            <a:r>
              <a:rPr lang="nn-NO" sz="2400" dirty="0"/>
              <a:t>Det er også ille at </a:t>
            </a:r>
            <a:r>
              <a:rPr lang="nn-NO" sz="2400" dirty="0" err="1"/>
              <a:t>tradisjonsbåtane</a:t>
            </a:r>
            <a:r>
              <a:rPr lang="nn-NO" sz="2400" dirty="0"/>
              <a:t> vart ståande utanfor fagfelt som kan få formell og lang utdanning. Det er ille at kunnskapen som bur i dei reiste konstruksjonane ikkje er lagt inn i utdanningssystemet.  Veldig bra med stipendiat i korgfletting, men det er ille at fletteteknikkar i tre ikkje er noko som det kan arbeidast fagleg med og over lang tid. O S B.</a:t>
            </a:r>
          </a:p>
          <a:p>
            <a:endParaRPr lang="nn-NO" sz="2400" dirty="0"/>
          </a:p>
          <a:p>
            <a:r>
              <a:rPr lang="nn-NO" sz="2400" b="1" i="1" dirty="0"/>
              <a:t>Kva er det som bremsar?  Er vankunne eller rein og skjær arroganse</a:t>
            </a:r>
            <a:r>
              <a:rPr lang="nn-NO" sz="2400" dirty="0"/>
              <a:t>.</a:t>
            </a:r>
          </a:p>
          <a:p>
            <a:endParaRPr lang="nn-NO" sz="2400" dirty="0"/>
          </a:p>
          <a:p>
            <a:r>
              <a:rPr lang="nn-NO" sz="2400" b="1" i="1" dirty="0"/>
              <a:t>Eg har diverre møtt arroganse, men også ei blind tru på at det berre er dei høgre  opplæringsanstaltane som forvaltar ekte kunnskap.</a:t>
            </a:r>
            <a:endParaRPr lang="nb-NO" sz="2400" b="1" i="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84</a:t>
            </a:fld>
            <a:endParaRPr lang="nn-NO"/>
          </a:p>
        </p:txBody>
      </p:sp>
      <p:sp>
        <p:nvSpPr>
          <p:cNvPr id="3" name="TekstSylinder 2"/>
          <p:cNvSpPr txBox="1"/>
          <p:nvPr/>
        </p:nvSpPr>
        <p:spPr>
          <a:xfrm>
            <a:off x="0" y="116632"/>
            <a:ext cx="9036496" cy="6740307"/>
          </a:xfrm>
          <a:prstGeom prst="rect">
            <a:avLst/>
          </a:prstGeom>
          <a:noFill/>
        </p:spPr>
        <p:txBody>
          <a:bodyPr wrap="square" rtlCol="0">
            <a:spAutoFit/>
          </a:bodyPr>
          <a:lstStyle/>
          <a:p>
            <a:r>
              <a:rPr lang="nn-NO" sz="2400" dirty="0"/>
              <a:t>Ein skipsinspektør som skulle kontrollere eit skip bygd ved Fosen Mekaniske vart ein gong kring 1980 spurt om korleis det kunne vera at dette verftet midt inne i ei bygd kunne vera tevleført i den store verdsmarknaden for skip.</a:t>
            </a:r>
            <a:endParaRPr lang="nb-NO" sz="2400" dirty="0"/>
          </a:p>
          <a:p>
            <a:r>
              <a:rPr lang="nn-NO" sz="2400" b="1" i="1" dirty="0"/>
              <a:t>Jau, svara han, det kjem av at det ikkje er vasstette skott mellom faga. Er sveisarane ferdige og det trengst fleire til rørleggararbeid, ja då kan sveisarane hjelpe rørleggjarane.  Heime i Nederland ville ikkje slikt vore mogleg. Det er vasstette skott mellom faga der.</a:t>
            </a:r>
            <a:endParaRPr lang="nb-NO" sz="2400" dirty="0"/>
          </a:p>
          <a:p>
            <a:endParaRPr lang="nn-NO" sz="2400" dirty="0"/>
          </a:p>
          <a:p>
            <a:r>
              <a:rPr lang="nn-NO" sz="2400" dirty="0"/>
              <a:t>Fosen </a:t>
            </a:r>
            <a:r>
              <a:rPr lang="nn-NO" sz="2400" dirty="0" err="1"/>
              <a:t>Mek</a:t>
            </a:r>
            <a:r>
              <a:rPr lang="nn-NO" sz="2400" dirty="0"/>
              <a:t> fungerte såleis i samsvar med prinsippa som galdt i norsk husflid. Der gjeld berre realkompetanse. Ungar gjekk annakvar dag på skule. På fridagen /</a:t>
            </a:r>
            <a:r>
              <a:rPr lang="nn-NO" sz="2400" dirty="0" err="1"/>
              <a:t>heimedagen</a:t>
            </a:r>
            <a:r>
              <a:rPr lang="nn-NO" sz="2400" dirty="0"/>
              <a:t> var dei fleste med i all slags arbeid.  Såleis var verftsarbeidarane oppvaksne med at oppgåver skulle løysast der og då. Formelle faglege båsar var eit ukjent fenomen.</a:t>
            </a:r>
          </a:p>
          <a:p>
            <a:endParaRPr lang="nb-NO" sz="2400" dirty="0"/>
          </a:p>
          <a:p>
            <a:r>
              <a:rPr lang="nn-NO" sz="2400" dirty="0"/>
              <a:t>Det er sagt meir enn ein gong: </a:t>
            </a:r>
            <a:r>
              <a:rPr lang="nn-NO" sz="2400" b="1" i="1" dirty="0"/>
              <a:t>Ein småbrukar, det er ein som kan alt.</a:t>
            </a:r>
            <a:r>
              <a:rPr lang="nn-NO" sz="2400" dirty="0"/>
              <a:t>  Dette er til skilnad frå det yrkesdelte samfunnet.</a:t>
            </a:r>
            <a:endParaRPr lang="nb-NO" sz="2400" dirty="0"/>
          </a:p>
          <a:p>
            <a:endParaRPr lang="nn-NO" sz="24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85</a:t>
            </a:fld>
            <a:endParaRPr lang="nn-NO"/>
          </a:p>
        </p:txBody>
      </p:sp>
      <p:sp>
        <p:nvSpPr>
          <p:cNvPr id="3" name="TekstSylinder 2"/>
          <p:cNvSpPr txBox="1"/>
          <p:nvPr/>
        </p:nvSpPr>
        <p:spPr>
          <a:xfrm>
            <a:off x="0" y="116632"/>
            <a:ext cx="9144000" cy="6986528"/>
          </a:xfrm>
          <a:prstGeom prst="rect">
            <a:avLst/>
          </a:prstGeom>
          <a:noFill/>
        </p:spPr>
        <p:txBody>
          <a:bodyPr wrap="square" rtlCol="0">
            <a:spAutoFit/>
          </a:bodyPr>
          <a:lstStyle/>
          <a:p>
            <a:r>
              <a:rPr lang="nn-NO" sz="2400" dirty="0" smtClean="0"/>
              <a:t>Det er ikkje slik at kunnskap det er noko som berre finst på lærestader og som er uttrykt verbalt. Kunnskap er vesentleg mykje meir.</a:t>
            </a:r>
          </a:p>
          <a:p>
            <a:r>
              <a:rPr lang="nn-NO" sz="2400" dirty="0" smtClean="0"/>
              <a:t>Vi lærer heile livet.  </a:t>
            </a:r>
          </a:p>
          <a:p>
            <a:r>
              <a:rPr lang="nn-NO" sz="3200" b="1" dirty="0" smtClean="0"/>
              <a:t>Er det nokon her som hugsar at dei lærde å tala?  </a:t>
            </a:r>
          </a:p>
          <a:p>
            <a:r>
              <a:rPr lang="nn-NO" sz="3200" b="1" dirty="0" smtClean="0"/>
              <a:t>Er det nokon her som hugsar at dei lærde å gå?</a:t>
            </a:r>
          </a:p>
          <a:p>
            <a:endParaRPr lang="nn-NO" sz="3200" b="1" dirty="0" smtClean="0"/>
          </a:p>
          <a:p>
            <a:r>
              <a:rPr lang="nn-NO" sz="2400" b="1" dirty="0" smtClean="0"/>
              <a:t>Eg tek ikkje munnen for full når eg seier at dette er to av dei viktigaste tinga eg har lært her i livet, og eg hugsar ikkje at eg lærde!!!</a:t>
            </a:r>
          </a:p>
          <a:p>
            <a:endParaRPr lang="nn-NO" sz="2400" b="1" dirty="0" smtClean="0"/>
          </a:p>
          <a:p>
            <a:r>
              <a:rPr lang="nn-NO" sz="2400" dirty="0" smtClean="0"/>
              <a:t>Om eg tek for noko så prosaisk som eit uthus.  Trønders sperreverk som dei fleste uthusa er bygde med er raskt å bygge, svært sterkt, og materialmengda i den primære konstruksjonen utgjer berre 60% av det han vil vera i eit tilsvarande hus bygd i moderne bindingsverk.  Ingeniørane har noko å lære.</a:t>
            </a:r>
          </a:p>
          <a:p>
            <a:endParaRPr lang="nn-NO" sz="3200" b="1" dirty="0" smtClean="0"/>
          </a:p>
          <a:p>
            <a:endParaRPr lang="nn-NO" sz="3200" b="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86</a:t>
            </a:fld>
            <a:endParaRPr lang="nn-NO"/>
          </a:p>
        </p:txBody>
      </p:sp>
      <p:sp>
        <p:nvSpPr>
          <p:cNvPr id="3" name="TekstSylinder 2"/>
          <p:cNvSpPr txBox="1"/>
          <p:nvPr/>
        </p:nvSpPr>
        <p:spPr>
          <a:xfrm>
            <a:off x="0" y="0"/>
            <a:ext cx="9144000" cy="6555641"/>
          </a:xfrm>
          <a:prstGeom prst="rect">
            <a:avLst/>
          </a:prstGeom>
          <a:noFill/>
        </p:spPr>
        <p:txBody>
          <a:bodyPr wrap="square" rtlCol="0">
            <a:spAutoFit/>
          </a:bodyPr>
          <a:lstStyle/>
          <a:p>
            <a:r>
              <a:rPr lang="nn-NO" sz="2800" b="1" i="1" dirty="0" smtClean="0"/>
              <a:t>Kunnskap kan uttrykkjast på mange måtar: I rørsler, i rekkefølgjer i mønster, i høyrsel, i taktil oppleving av flater, i klang, i forklaringar  o s b.</a:t>
            </a:r>
          </a:p>
          <a:p>
            <a:r>
              <a:rPr lang="nn-NO" sz="2400" dirty="0" smtClean="0"/>
              <a:t>Det er som om vi har gløymt at språket vårt har  to ord for noko i vi har lært eller kan lære.  Det eine er </a:t>
            </a:r>
            <a:r>
              <a:rPr lang="nn-NO" sz="2800" b="1" i="1" dirty="0" smtClean="0"/>
              <a:t>kunnskap</a:t>
            </a:r>
            <a:r>
              <a:rPr lang="nn-NO" sz="2400" dirty="0" smtClean="0"/>
              <a:t>.  Det er slikt som vi </a:t>
            </a:r>
            <a:r>
              <a:rPr lang="nn-NO" sz="2800" b="1" i="1" dirty="0" smtClean="0"/>
              <a:t>kan</a:t>
            </a:r>
            <a:r>
              <a:rPr lang="nn-NO" sz="2400" b="1" i="1" dirty="0" smtClean="0"/>
              <a:t>.</a:t>
            </a:r>
            <a:r>
              <a:rPr lang="nn-NO" sz="2400" dirty="0" smtClean="0"/>
              <a:t> Det andre er </a:t>
            </a:r>
            <a:r>
              <a:rPr lang="nn-NO" sz="2800" b="1" i="1" dirty="0" smtClean="0"/>
              <a:t>å vita</a:t>
            </a:r>
            <a:r>
              <a:rPr lang="nn-NO" sz="2400" dirty="0" smtClean="0"/>
              <a:t>.  Det er </a:t>
            </a:r>
            <a:r>
              <a:rPr lang="nn-NO" sz="2800" b="1" i="1" dirty="0" smtClean="0"/>
              <a:t>vitskap</a:t>
            </a:r>
            <a:r>
              <a:rPr lang="nn-NO" sz="2400" dirty="0" smtClean="0"/>
              <a:t>, slikt som vi </a:t>
            </a:r>
            <a:r>
              <a:rPr lang="nn-NO" sz="2400" b="1" i="1" dirty="0" smtClean="0"/>
              <a:t>veit</a:t>
            </a:r>
            <a:r>
              <a:rPr lang="nn-NO" sz="2400" dirty="0" smtClean="0"/>
              <a:t>. </a:t>
            </a:r>
          </a:p>
          <a:p>
            <a:endParaRPr lang="nn-NO" sz="2400" dirty="0" smtClean="0"/>
          </a:p>
          <a:p>
            <a:r>
              <a:rPr lang="nn-NO" sz="2400" dirty="0" smtClean="0"/>
              <a:t>Det løglege er at vi kan vita mykje utan å kunne.  Vi kan kunna mange ting som vi veit lite om.   Eg kan kunna alle namna på delane i ein sykkel utan at eg av den grunn kan å sykle.  Eg kan vera god til å sykle utan å kunne mykje til dømes om straminga av eit sykkelhjul.</a:t>
            </a:r>
          </a:p>
          <a:p>
            <a:endParaRPr lang="nn-NO" sz="2400" i="1" dirty="0" smtClean="0"/>
          </a:p>
          <a:p>
            <a:r>
              <a:rPr lang="nn-NO" sz="2400" dirty="0" smtClean="0"/>
              <a:t>Med ei brei tilnærming kan vi konstatere: </a:t>
            </a:r>
            <a:r>
              <a:rPr lang="nn-NO" sz="2800" dirty="0" smtClean="0"/>
              <a:t>Det bur og budde svært mykje kunnskap i tradisjonelle mønster på handlingar og i gjenstandar.  Svært mykje av denne kunnskapen er vi i ferd med å misse</a:t>
            </a:r>
            <a:r>
              <a:rPr lang="nn-NO" sz="2400" dirty="0" smtClean="0"/>
              <a:t>.  </a:t>
            </a:r>
            <a:endParaRPr lang="nn-NO" sz="2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87</a:t>
            </a:fld>
            <a:endParaRPr lang="nn-NO"/>
          </a:p>
        </p:txBody>
      </p:sp>
      <p:sp>
        <p:nvSpPr>
          <p:cNvPr id="3" name="TekstSylinder 2"/>
          <p:cNvSpPr txBox="1"/>
          <p:nvPr/>
        </p:nvSpPr>
        <p:spPr>
          <a:xfrm>
            <a:off x="0" y="0"/>
            <a:ext cx="9144000" cy="6370975"/>
          </a:xfrm>
          <a:prstGeom prst="rect">
            <a:avLst/>
          </a:prstGeom>
          <a:noFill/>
        </p:spPr>
        <p:txBody>
          <a:bodyPr wrap="square" rtlCol="0">
            <a:spAutoFit/>
          </a:bodyPr>
          <a:lstStyle/>
          <a:p>
            <a:r>
              <a:rPr lang="nn-NO" sz="2800" b="1" i="1" dirty="0"/>
              <a:t>Med utgangspunkt i det som var husflid, treng vi med andre ord etablering av institusjonar som held livande den detaljrike kunnskapen som kviler i husflidane. </a:t>
            </a:r>
            <a:r>
              <a:rPr lang="nn-NO" sz="2400" dirty="0"/>
              <a:t>Det gjeld tekstile tradisjonar det gjeld fletting i ulike materialar, det gjeld snikring, det gjeld bygging av hus av båtar os b, o s b. I dette er det viktig å merke seg at kunnskapen i ganske stor grad er prosessuell.  Han er avhengig at den kyndige kan å gjera. Det gjeld å kunne lage ting og det å kunne bruke ting.</a:t>
            </a:r>
          </a:p>
          <a:p>
            <a:endParaRPr lang="nb-NO" sz="2400" dirty="0"/>
          </a:p>
          <a:p>
            <a:r>
              <a:rPr lang="nn-NO" sz="2400" dirty="0"/>
              <a:t>Framfor alt trengst det såleis </a:t>
            </a:r>
            <a:r>
              <a:rPr lang="nn-NO" sz="2400" b="1" dirty="0"/>
              <a:t>faste institusjonar </a:t>
            </a:r>
            <a:r>
              <a:rPr lang="nn-NO" sz="2400" dirty="0"/>
              <a:t>som har i oppdrag å halde kunnskapen livande.  Dokumentasjon er svært viktig, ikkje nok.  Kursing er viktig, men ikkje nok. Stipend er svært viktig, men ikkje nok, med mindre dei er livslange.  </a:t>
            </a:r>
            <a:r>
              <a:rPr lang="nn-NO" sz="2400" b="1" i="1" dirty="0"/>
              <a:t>Nokon lyt få eit oppdrag</a:t>
            </a:r>
            <a:r>
              <a:rPr lang="nn-NO" sz="2400" dirty="0"/>
              <a:t>. </a:t>
            </a:r>
            <a:r>
              <a:rPr lang="nn-NO" sz="2400" b="1" i="1" dirty="0"/>
              <a:t>Det er viktig med lang nok utdanning, men det er ikkje nok.</a:t>
            </a:r>
            <a:r>
              <a:rPr lang="nn-NO" sz="2400" dirty="0"/>
              <a:t>  </a:t>
            </a:r>
            <a:r>
              <a:rPr lang="nn-NO" sz="2800" b="1" i="1" dirty="0"/>
              <a:t>Vi treng institusjonar med  varige oppdrag i det å halde kunnskap livande</a:t>
            </a:r>
            <a:r>
              <a:rPr lang="nn-NO" sz="2800" dirty="0"/>
              <a:t>. </a:t>
            </a:r>
            <a:endParaRPr lang="nb-NO" sz="28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88</a:t>
            </a:fld>
            <a:endParaRPr lang="nn-NO"/>
          </a:p>
        </p:txBody>
      </p:sp>
      <p:sp>
        <p:nvSpPr>
          <p:cNvPr id="3" name="TekstSylinder 2"/>
          <p:cNvSpPr txBox="1"/>
          <p:nvPr/>
        </p:nvSpPr>
        <p:spPr>
          <a:xfrm>
            <a:off x="0" y="0"/>
            <a:ext cx="9144000" cy="7232749"/>
          </a:xfrm>
          <a:prstGeom prst="rect">
            <a:avLst/>
          </a:prstGeom>
          <a:noFill/>
        </p:spPr>
        <p:txBody>
          <a:bodyPr wrap="square" rtlCol="0">
            <a:spAutoFit/>
          </a:bodyPr>
          <a:lstStyle/>
          <a:p>
            <a:r>
              <a:rPr lang="nn-NO" sz="2800" dirty="0"/>
              <a:t>Det er nærliggjande å </a:t>
            </a:r>
            <a:r>
              <a:rPr lang="nn-NO" sz="2800" b="1" i="1" dirty="0"/>
              <a:t>samanlikne med historie</a:t>
            </a:r>
            <a:r>
              <a:rPr lang="nn-NO" sz="2800" dirty="0"/>
              <a:t>.  Vi har historikarar som held kunnskapen om fortida livande og som dei trengjer stadig djupare inn i. Historie kan likevel lesast.  </a:t>
            </a:r>
            <a:r>
              <a:rPr lang="nn-NO" sz="2800" b="1" i="1" dirty="0"/>
              <a:t>Korger og båtar kan lesast, men det er ikkje nok.  Dei lyt gjerast og brukast for at den ibuande kunnskapen skal kunne </a:t>
            </a:r>
            <a:r>
              <a:rPr lang="nn-NO" sz="2800" b="1" i="1" dirty="0" smtClean="0"/>
              <a:t>kallast livande.</a:t>
            </a:r>
            <a:r>
              <a:rPr lang="nn-NO" sz="2800" dirty="0" smtClean="0"/>
              <a:t> </a:t>
            </a:r>
            <a:endParaRPr lang="nn-NO" sz="2800" dirty="0"/>
          </a:p>
          <a:p>
            <a:endParaRPr lang="nn-NO" sz="2800" b="1" i="1" dirty="0"/>
          </a:p>
          <a:p>
            <a:r>
              <a:rPr lang="nn-NO" sz="2400" b="1" i="1" dirty="0"/>
              <a:t>Musikk er noko komplekst, like eins som handverka er det. </a:t>
            </a:r>
            <a:r>
              <a:rPr lang="nn-NO" sz="2400" dirty="0"/>
              <a:t>I den uttrykksforma startar ungane ikkje seinare enn i 10-års alder.  Då er det kulturskole og nokre timar i grunnskolen Vi har omfattande tradisjonar som gjeld musikk  Etter det gjeld musikkline i vidaregåande skole og seinare studium både som </a:t>
            </a:r>
            <a:r>
              <a:rPr lang="nn-NO" sz="2400" dirty="0" err="1"/>
              <a:t>bachelor</a:t>
            </a:r>
            <a:r>
              <a:rPr lang="nn-NO" sz="2400" dirty="0"/>
              <a:t>, master og </a:t>
            </a:r>
            <a:r>
              <a:rPr lang="nn-NO" sz="2400" dirty="0" err="1"/>
              <a:t>PHd</a:t>
            </a:r>
            <a:r>
              <a:rPr lang="nn-NO" sz="2400" dirty="0"/>
              <a:t>. Ein ikkje uvesentleg del av musikarane blir </a:t>
            </a:r>
            <a:r>
              <a:rPr lang="nn-NO" sz="2400" dirty="0" err="1"/>
              <a:t>musikk-lærar</a:t>
            </a:r>
            <a:r>
              <a:rPr lang="nn-NO" sz="2400" dirty="0"/>
              <a:t>.  Somme blir utøvande på heiltid. Jamvel om det tok mykje lenger tid enn for kunstmusikken, har vi no ein vidaregåande skole med folkemusikk som linjeval. </a:t>
            </a:r>
            <a:r>
              <a:rPr lang="nn-NO" sz="2400" b="1" i="1" dirty="0"/>
              <a:t>Folkemusikken er ein god parallell til husfliden i den komplekse tydinga av ordet.</a:t>
            </a:r>
          </a:p>
          <a:p>
            <a:endParaRPr lang="nn-NO" sz="2400" dirty="0"/>
          </a:p>
          <a:p>
            <a:endParaRPr lang="nn-NO" sz="24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89</a:t>
            </a:fld>
            <a:endParaRPr lang="nn-NO"/>
          </a:p>
        </p:txBody>
      </p:sp>
      <p:sp>
        <p:nvSpPr>
          <p:cNvPr id="4" name="TekstSylinder 3"/>
          <p:cNvSpPr txBox="1"/>
          <p:nvPr/>
        </p:nvSpPr>
        <p:spPr>
          <a:xfrm>
            <a:off x="0" y="0"/>
            <a:ext cx="9036496" cy="7663636"/>
          </a:xfrm>
          <a:prstGeom prst="rect">
            <a:avLst/>
          </a:prstGeom>
          <a:noFill/>
        </p:spPr>
        <p:txBody>
          <a:bodyPr wrap="square" rtlCol="0">
            <a:spAutoFit/>
          </a:bodyPr>
          <a:lstStyle/>
          <a:p>
            <a:r>
              <a:rPr lang="nn-NO" sz="2800" b="1" i="1" dirty="0"/>
              <a:t>Vi treng eit langsiktig og komplekst perspektiv.  </a:t>
            </a:r>
          </a:p>
          <a:p>
            <a:pPr marL="457200" indent="-457200">
              <a:buFont typeface="+mj-lt"/>
              <a:buAutoNum type="arabicPeriod"/>
            </a:pPr>
            <a:r>
              <a:rPr lang="nn-NO" sz="2400" dirty="0" smtClean="0"/>
              <a:t>Truleg </a:t>
            </a:r>
            <a:r>
              <a:rPr lang="nn-NO" sz="2400" dirty="0"/>
              <a:t>er </a:t>
            </a:r>
            <a:r>
              <a:rPr lang="nn-NO" sz="2400" b="1" i="1" dirty="0"/>
              <a:t>statsstipend</a:t>
            </a:r>
            <a:r>
              <a:rPr lang="nn-NO" sz="2400" dirty="0"/>
              <a:t> ein god modell.  Å koma inn i den verda </a:t>
            </a:r>
            <a:r>
              <a:rPr lang="nn-NO" sz="2400" dirty="0" smtClean="0"/>
              <a:t>    av      kunnskap </a:t>
            </a:r>
            <a:r>
              <a:rPr lang="nn-NO" sz="2400" dirty="0"/>
              <a:t>som lever i mange av tradisjonane trengst det </a:t>
            </a:r>
            <a:r>
              <a:rPr lang="nn-NO" sz="2400" dirty="0" smtClean="0"/>
              <a:t>	opplegg for </a:t>
            </a:r>
            <a:r>
              <a:rPr lang="nn-NO" sz="2400" dirty="0"/>
              <a:t>livslang tilknyting til det å utøve. Då kan </a:t>
            </a:r>
            <a:r>
              <a:rPr lang="nn-NO" sz="2400" dirty="0" smtClean="0"/>
              <a:t>kunnskapen </a:t>
            </a:r>
            <a:r>
              <a:rPr lang="nn-NO" sz="2400" dirty="0"/>
              <a:t>haldast </a:t>
            </a:r>
            <a:r>
              <a:rPr lang="nn-NO" sz="2400" dirty="0" smtClean="0"/>
              <a:t>livande</a:t>
            </a:r>
            <a:r>
              <a:rPr lang="nn-NO" sz="2400" dirty="0"/>
              <a:t>.</a:t>
            </a:r>
          </a:p>
          <a:p>
            <a:pPr marL="457200" indent="-457200">
              <a:buFont typeface="+mj-lt"/>
              <a:buAutoNum type="arabicPeriod"/>
            </a:pPr>
            <a:endParaRPr lang="nn-NO" sz="2400" dirty="0"/>
          </a:p>
          <a:p>
            <a:pPr marL="457200" indent="-457200">
              <a:buFont typeface="+mj-lt"/>
              <a:buAutoNum type="arabicPeriod"/>
            </a:pPr>
            <a:r>
              <a:rPr lang="nn-NO" sz="2400" dirty="0"/>
              <a:t>Ein annan modell kan vera at </a:t>
            </a:r>
            <a:r>
              <a:rPr lang="nn-NO" sz="2400" b="1" i="1" dirty="0"/>
              <a:t>visse institusjonar får varig oppdrag</a:t>
            </a:r>
            <a:endParaRPr lang="nn-NO" sz="2400" dirty="0"/>
          </a:p>
          <a:p>
            <a:pPr marL="457200" indent="-457200"/>
            <a:r>
              <a:rPr lang="nn-NO" sz="2400" dirty="0" smtClean="0"/>
              <a:t>	med </a:t>
            </a:r>
            <a:r>
              <a:rPr lang="nn-NO" sz="2400" dirty="0"/>
              <a:t>å passe på visse slags  hus eller gjenstandar Nidaros </a:t>
            </a:r>
            <a:r>
              <a:rPr lang="nn-NO" sz="2400" dirty="0" err="1"/>
              <a:t>Domkirkes</a:t>
            </a:r>
            <a:endParaRPr lang="nn-NO" sz="2400" dirty="0"/>
          </a:p>
          <a:p>
            <a:pPr marL="457200" indent="-457200"/>
            <a:r>
              <a:rPr lang="nn-NO" sz="2400" dirty="0" smtClean="0"/>
              <a:t>	</a:t>
            </a:r>
            <a:r>
              <a:rPr lang="nn-NO" sz="2400" dirty="0" err="1" smtClean="0"/>
              <a:t>Restaureringsarbeider</a:t>
            </a:r>
            <a:r>
              <a:rPr lang="nn-NO" sz="2400" dirty="0" smtClean="0"/>
              <a:t> </a:t>
            </a:r>
            <a:r>
              <a:rPr lang="nn-NO" sz="2400" b="1" i="1" dirty="0"/>
              <a:t>(NDR) </a:t>
            </a:r>
            <a:r>
              <a:rPr lang="nn-NO" sz="2400" dirty="0"/>
              <a:t>har slikt oppdrag i høve domkyrkja.  </a:t>
            </a:r>
            <a:r>
              <a:rPr lang="nn-NO" sz="2400" dirty="0" smtClean="0"/>
              <a:t>Å herme </a:t>
            </a:r>
            <a:r>
              <a:rPr lang="nn-NO" sz="2400" dirty="0"/>
              <a:t>dette i høve visse slags hus kan også vera ein modell</a:t>
            </a:r>
            <a:r>
              <a:rPr lang="nn-NO" sz="2400" dirty="0" smtClean="0"/>
              <a:t>.</a:t>
            </a:r>
          </a:p>
          <a:p>
            <a:pPr marL="457200" indent="-457200"/>
            <a:endParaRPr lang="nn-NO" sz="2400" dirty="0" smtClean="0"/>
          </a:p>
          <a:p>
            <a:pPr marL="457200" indent="-457200"/>
            <a:r>
              <a:rPr lang="nn-NO" sz="2400" dirty="0" smtClean="0"/>
              <a:t>3.   Ein tredje modell kan vera å utvikle </a:t>
            </a:r>
            <a:r>
              <a:rPr lang="nn-NO" sz="2400" b="1" i="1" dirty="0" smtClean="0"/>
              <a:t>utdanningslaup tilsvarande som    for musikk og idrett</a:t>
            </a:r>
            <a:r>
              <a:rPr lang="nn-NO" sz="2400" dirty="0" smtClean="0"/>
              <a:t>.  Det vil draga med seg at vi får utøvande lærarar på alle nivå.</a:t>
            </a:r>
          </a:p>
          <a:p>
            <a:pPr marL="457200" indent="-457200"/>
            <a:endParaRPr lang="nn-NO" sz="2400" dirty="0"/>
          </a:p>
          <a:p>
            <a:pPr marL="457200" indent="-457200"/>
            <a:r>
              <a:rPr lang="nn-NO" sz="2400" dirty="0" smtClean="0"/>
              <a:t>4.	Vi </a:t>
            </a:r>
            <a:r>
              <a:rPr lang="nn-NO" sz="2400" dirty="0"/>
              <a:t>har alle eit </a:t>
            </a:r>
            <a:r>
              <a:rPr lang="nn-NO" sz="2400" b="1" i="1" dirty="0"/>
              <a:t>personleg ansvar.</a:t>
            </a:r>
          </a:p>
          <a:p>
            <a:endParaRPr lang="nn-NO" sz="2400" dirty="0"/>
          </a:p>
          <a:p>
            <a:r>
              <a:rPr lang="nn-NO" sz="2800" b="1" i="1" dirty="0"/>
              <a:t>Til dette vil eg seia:  Ja takk – alle fire</a:t>
            </a:r>
            <a:r>
              <a:rPr lang="nn-NO" sz="2800" b="1" i="1" dirty="0" smtClean="0"/>
              <a:t>!!</a:t>
            </a:r>
          </a:p>
          <a:p>
            <a:endParaRPr lang="nb-NO" sz="2800" b="1" i="1" dirty="0"/>
          </a:p>
          <a:p>
            <a:endParaRPr lang="nn-NO"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planar.jpeg"/>
          <p:cNvPicPr>
            <a:picLocks noChangeAspect="1"/>
          </p:cNvPicPr>
          <p:nvPr/>
        </p:nvPicPr>
        <p:blipFill>
          <a:blip r:embed="rId2" cstate="print"/>
          <a:srcRect l="6675" t="4897" r="7009" b="7558"/>
          <a:stretch>
            <a:fillRect/>
          </a:stretch>
        </p:blipFill>
        <p:spPr>
          <a:xfrm rot="-60000">
            <a:off x="50467" y="54919"/>
            <a:ext cx="6344535" cy="5838699"/>
          </a:xfrm>
          <a:prstGeom prst="rect">
            <a:avLst/>
          </a:prstGeom>
        </p:spPr>
      </p:pic>
      <p:sp>
        <p:nvSpPr>
          <p:cNvPr id="3" name="TekstSylinder 2"/>
          <p:cNvSpPr txBox="1"/>
          <p:nvPr/>
        </p:nvSpPr>
        <p:spPr>
          <a:xfrm>
            <a:off x="4716016" y="2276872"/>
            <a:ext cx="4427984" cy="4216539"/>
          </a:xfrm>
          <a:prstGeom prst="rect">
            <a:avLst/>
          </a:prstGeom>
          <a:noFill/>
        </p:spPr>
        <p:txBody>
          <a:bodyPr wrap="square" rtlCol="0">
            <a:spAutoFit/>
          </a:bodyPr>
          <a:lstStyle/>
          <a:p>
            <a:r>
              <a:rPr lang="nn-NO" sz="2400" dirty="0" smtClean="0">
                <a:solidFill>
                  <a:schemeClr val="accent2">
                    <a:lumMod val="50000"/>
                  </a:schemeClr>
                </a:solidFill>
              </a:rPr>
              <a:t>Til byggjeskikken  høyrer ulike </a:t>
            </a:r>
            <a:r>
              <a:rPr lang="nn-NO" sz="2800" b="1" i="1" dirty="0" smtClean="0">
                <a:solidFill>
                  <a:schemeClr val="accent2">
                    <a:lumMod val="50000"/>
                  </a:schemeClr>
                </a:solidFill>
              </a:rPr>
              <a:t>grunnformer for  bustadhus </a:t>
            </a:r>
          </a:p>
          <a:p>
            <a:endParaRPr lang="nn-NO" sz="2800" b="1" i="1" dirty="0" smtClean="0">
              <a:solidFill>
                <a:schemeClr val="accent2">
                  <a:lumMod val="50000"/>
                </a:schemeClr>
              </a:solidFill>
            </a:endParaRPr>
          </a:p>
          <a:p>
            <a:r>
              <a:rPr lang="nn-NO" sz="2400" dirty="0" smtClean="0">
                <a:solidFill>
                  <a:schemeClr val="accent2">
                    <a:lumMod val="50000"/>
                  </a:schemeClr>
                </a:solidFill>
              </a:rPr>
              <a:t>B 1 er </a:t>
            </a:r>
            <a:r>
              <a:rPr lang="nn-NO" sz="2800" b="1" i="1" dirty="0" smtClean="0">
                <a:solidFill>
                  <a:schemeClr val="accent2">
                    <a:lumMod val="50000"/>
                  </a:schemeClr>
                </a:solidFill>
              </a:rPr>
              <a:t>sel </a:t>
            </a:r>
            <a:r>
              <a:rPr lang="nn-NO" sz="2400" dirty="0" smtClean="0">
                <a:solidFill>
                  <a:schemeClr val="accent2">
                    <a:lumMod val="50000"/>
                  </a:schemeClr>
                </a:solidFill>
              </a:rPr>
              <a:t>(</a:t>
            </a:r>
            <a:r>
              <a:rPr lang="nn-NO" sz="2400" dirty="0" err="1" smtClean="0">
                <a:solidFill>
                  <a:schemeClr val="accent2">
                    <a:lumMod val="50000"/>
                  </a:schemeClr>
                </a:solidFill>
              </a:rPr>
              <a:t>eittromshus</a:t>
            </a:r>
            <a:r>
              <a:rPr lang="nn-NO" sz="2400" dirty="0" smtClean="0">
                <a:solidFill>
                  <a:schemeClr val="accent2">
                    <a:lumMod val="50000"/>
                  </a:schemeClr>
                </a:solidFill>
              </a:rPr>
              <a:t>) eventuelt med sval/skott på gavlvegg.</a:t>
            </a:r>
          </a:p>
          <a:p>
            <a:endParaRPr lang="nn-NO" sz="2400" dirty="0" smtClean="0">
              <a:solidFill>
                <a:schemeClr val="accent2">
                  <a:lumMod val="50000"/>
                </a:schemeClr>
              </a:solidFill>
            </a:endParaRPr>
          </a:p>
          <a:p>
            <a:r>
              <a:rPr lang="nn-NO" sz="2400" dirty="0" smtClean="0">
                <a:solidFill>
                  <a:schemeClr val="accent2">
                    <a:lumMod val="50000"/>
                  </a:schemeClr>
                </a:solidFill>
              </a:rPr>
              <a:t> B 2 syner </a:t>
            </a:r>
            <a:r>
              <a:rPr lang="nn-NO" sz="2800" b="1" i="1" dirty="0" smtClean="0">
                <a:solidFill>
                  <a:schemeClr val="accent2">
                    <a:lumMod val="50000"/>
                  </a:schemeClr>
                </a:solidFill>
              </a:rPr>
              <a:t>treromsplan, </a:t>
            </a:r>
          </a:p>
          <a:p>
            <a:endParaRPr lang="nn-NO" sz="2800" b="1" i="1" dirty="0" smtClean="0">
              <a:solidFill>
                <a:schemeClr val="accent2">
                  <a:lumMod val="50000"/>
                </a:schemeClr>
              </a:solidFill>
            </a:endParaRPr>
          </a:p>
          <a:p>
            <a:r>
              <a:rPr lang="nn-NO" sz="2400" b="1" dirty="0" smtClean="0">
                <a:solidFill>
                  <a:schemeClr val="accent2">
                    <a:lumMod val="50000"/>
                  </a:schemeClr>
                </a:solidFill>
              </a:rPr>
              <a:t> </a:t>
            </a:r>
            <a:r>
              <a:rPr lang="nn-NO" sz="2400" dirty="0" smtClean="0">
                <a:solidFill>
                  <a:schemeClr val="accent2">
                    <a:lumMod val="50000"/>
                  </a:schemeClr>
                </a:solidFill>
              </a:rPr>
              <a:t>C syner </a:t>
            </a:r>
            <a:r>
              <a:rPr lang="nn-NO" sz="2800" b="1" i="1" dirty="0" err="1" smtClean="0">
                <a:solidFill>
                  <a:schemeClr val="accent2">
                    <a:lumMod val="50000"/>
                  </a:schemeClr>
                </a:solidFill>
              </a:rPr>
              <a:t>akershusisk</a:t>
            </a:r>
            <a:r>
              <a:rPr lang="nn-NO" sz="2800" b="1" i="1" dirty="0" smtClean="0">
                <a:solidFill>
                  <a:schemeClr val="accent2">
                    <a:lumMod val="50000"/>
                  </a:schemeClr>
                </a:solidFill>
              </a:rPr>
              <a:t> </a:t>
            </a:r>
            <a:r>
              <a:rPr lang="nn-NO" sz="2800" b="1" i="1" dirty="0" err="1" smtClean="0">
                <a:solidFill>
                  <a:schemeClr val="accent2">
                    <a:lumMod val="50000"/>
                  </a:schemeClr>
                </a:solidFill>
              </a:rPr>
              <a:t>romplan</a:t>
            </a:r>
            <a:r>
              <a:rPr lang="nn-NO" sz="2800" b="1" i="1" dirty="0" smtClean="0">
                <a:solidFill>
                  <a:schemeClr val="accent2">
                    <a:lumMod val="50000"/>
                  </a:schemeClr>
                </a:solidFill>
              </a:rPr>
              <a:t>.</a:t>
            </a:r>
            <a:r>
              <a:rPr lang="nn-NO" sz="2400" dirty="0" smtClean="0">
                <a:solidFill>
                  <a:schemeClr val="accent2">
                    <a:lumMod val="50000"/>
                  </a:schemeClr>
                </a:solidFill>
              </a:rPr>
              <a:t> </a:t>
            </a:r>
            <a:endParaRPr lang="nn-NO" sz="2400" dirty="0">
              <a:solidFill>
                <a:schemeClr val="accent2">
                  <a:lumMod val="50000"/>
                </a:schemeClr>
              </a:solidFill>
            </a:endParaRPr>
          </a:p>
        </p:txBody>
      </p:sp>
      <p:sp>
        <p:nvSpPr>
          <p:cNvPr id="4" name="Plassholder for lysbildenummer 3"/>
          <p:cNvSpPr>
            <a:spLocks noGrp="1"/>
          </p:cNvSpPr>
          <p:nvPr>
            <p:ph type="sldNum" sz="quarter" idx="12"/>
          </p:nvPr>
        </p:nvSpPr>
        <p:spPr/>
        <p:txBody>
          <a:bodyPr/>
          <a:lstStyle/>
          <a:p>
            <a:fld id="{B12784B6-4636-49A5-9E65-61AC19ECFD66}" type="slidenum">
              <a:rPr lang="nn-NO" smtClean="0"/>
              <a:pPr/>
              <a:t>9</a:t>
            </a:fld>
            <a:endParaRPr lang="nn-NO"/>
          </a:p>
        </p:txBody>
      </p:sp>
      <p:sp>
        <p:nvSpPr>
          <p:cNvPr id="5" name="TekstSylinder 4"/>
          <p:cNvSpPr txBox="1"/>
          <p:nvPr/>
        </p:nvSpPr>
        <p:spPr>
          <a:xfrm>
            <a:off x="0" y="2492896"/>
            <a:ext cx="1907704" cy="3539430"/>
          </a:xfrm>
          <a:prstGeom prst="rect">
            <a:avLst/>
          </a:prstGeom>
          <a:noFill/>
        </p:spPr>
        <p:txBody>
          <a:bodyPr wrap="square" rtlCol="0">
            <a:spAutoFit/>
          </a:bodyPr>
          <a:lstStyle/>
          <a:p>
            <a:r>
              <a:rPr lang="nn-NO" sz="2800" dirty="0" err="1" smtClean="0"/>
              <a:t>Dimensjon-erande</a:t>
            </a:r>
            <a:r>
              <a:rPr lang="nn-NO" sz="2800" dirty="0" smtClean="0"/>
              <a:t> førstemål i hus er breidda innvendes. 8 – 10 alen er vanleg </a:t>
            </a:r>
            <a:endParaRPr lang="nn-NO" sz="2800" dirty="0"/>
          </a:p>
        </p:txBody>
      </p:sp>
      <p:cxnSp>
        <p:nvCxnSpPr>
          <p:cNvPr id="7" name="Rett pil 6"/>
          <p:cNvCxnSpPr/>
          <p:nvPr/>
        </p:nvCxnSpPr>
        <p:spPr>
          <a:xfrm>
            <a:off x="395536" y="332656"/>
            <a:ext cx="0" cy="1584176"/>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A9547E1-E7B9-4727-93A1-F4B32197C90C}" type="slidenum">
              <a:rPr lang="nn-NO" smtClean="0"/>
              <a:pPr/>
              <a:t>90</a:t>
            </a:fld>
            <a:endParaRPr lang="nn-NO"/>
          </a:p>
        </p:txBody>
      </p:sp>
      <p:sp>
        <p:nvSpPr>
          <p:cNvPr id="3" name="TekstSylinder 2"/>
          <p:cNvSpPr txBox="1"/>
          <p:nvPr/>
        </p:nvSpPr>
        <p:spPr>
          <a:xfrm>
            <a:off x="0" y="0"/>
            <a:ext cx="9144000" cy="6186309"/>
          </a:xfrm>
          <a:prstGeom prst="rect">
            <a:avLst/>
          </a:prstGeom>
          <a:noFill/>
        </p:spPr>
        <p:txBody>
          <a:bodyPr wrap="square" rtlCol="0">
            <a:spAutoFit/>
          </a:bodyPr>
          <a:lstStyle/>
          <a:p>
            <a:r>
              <a:rPr lang="nn-NO" sz="3200" b="1" i="1" dirty="0" err="1" smtClean="0"/>
              <a:t>Konungur</a:t>
            </a:r>
            <a:r>
              <a:rPr lang="nn-NO" sz="3200" b="1" i="1" dirty="0" smtClean="0"/>
              <a:t> </a:t>
            </a:r>
            <a:r>
              <a:rPr lang="nn-NO" sz="3200" b="1" i="1" dirty="0" err="1" smtClean="0"/>
              <a:t>skuggsjå</a:t>
            </a:r>
            <a:r>
              <a:rPr lang="nn-NO" sz="3200" b="1" i="1" dirty="0" smtClean="0"/>
              <a:t> </a:t>
            </a:r>
            <a:r>
              <a:rPr lang="nn-NO" sz="2800" dirty="0" smtClean="0"/>
              <a:t>(Kongespegelen) talar om uår det ikkje er botvon for.  Det er </a:t>
            </a:r>
            <a:r>
              <a:rPr lang="nn-NO" sz="2800" b="1" i="1" dirty="0" smtClean="0"/>
              <a:t>uår på folket.</a:t>
            </a:r>
          </a:p>
          <a:p>
            <a:endParaRPr lang="nn-NO" sz="2800" dirty="0" smtClean="0"/>
          </a:p>
          <a:p>
            <a:r>
              <a:rPr lang="nn-NO" sz="2800" dirty="0" smtClean="0"/>
              <a:t>Det får vi når </a:t>
            </a:r>
            <a:r>
              <a:rPr lang="nn-NO" sz="2800" b="1" i="1" dirty="0" smtClean="0"/>
              <a:t>sedene blir brotne ned </a:t>
            </a:r>
            <a:r>
              <a:rPr lang="nn-NO" sz="2800" dirty="0" smtClean="0"/>
              <a:t>og når </a:t>
            </a:r>
            <a:r>
              <a:rPr lang="nn-NO" sz="2800" b="1" i="1" dirty="0" smtClean="0"/>
              <a:t>havesykja</a:t>
            </a:r>
            <a:r>
              <a:rPr lang="nn-NO" sz="2800" dirty="0" smtClean="0"/>
              <a:t> får rå.  Då ber skarvane den rikdomen til skattkista si</a:t>
            </a:r>
            <a:r>
              <a:rPr lang="nn-NO" sz="2800" smtClean="0"/>
              <a:t>, slikt som </a:t>
            </a:r>
            <a:r>
              <a:rPr lang="nn-NO" sz="2800" dirty="0" smtClean="0"/>
              <a:t>det er minst riksbate og det er </a:t>
            </a:r>
            <a:r>
              <a:rPr lang="nn-NO" sz="2800" b="1" i="1" dirty="0" smtClean="0"/>
              <a:t>avund</a:t>
            </a:r>
            <a:r>
              <a:rPr lang="nn-NO" sz="2800" dirty="0" smtClean="0"/>
              <a:t>.</a:t>
            </a:r>
          </a:p>
          <a:p>
            <a:endParaRPr lang="nn-NO" sz="2800" dirty="0" smtClean="0"/>
          </a:p>
          <a:p>
            <a:r>
              <a:rPr lang="nn-NO" sz="2800" dirty="0" smtClean="0"/>
              <a:t>Kan vi i dag kalle det å gjeva avkall på tradisjonane våre og å erstatte dei med alles kamp mot alle?</a:t>
            </a:r>
          </a:p>
          <a:p>
            <a:endParaRPr lang="nn-NO" sz="2800" dirty="0" smtClean="0"/>
          </a:p>
          <a:p>
            <a:r>
              <a:rPr lang="nn-NO" sz="2800" b="1" i="1" dirty="0" smtClean="0"/>
              <a:t>Felles skikkar basert på lang røynsle har vore samfunnslim og føresetnad for stabilt livsgrunnlag</a:t>
            </a:r>
            <a:r>
              <a:rPr lang="nn-NO" sz="2800" dirty="0" smtClean="0"/>
              <a:t>. </a:t>
            </a:r>
          </a:p>
          <a:p>
            <a:endParaRPr lang="nn-NO" sz="2800" dirty="0" smtClean="0"/>
          </a:p>
          <a:p>
            <a:r>
              <a:rPr lang="nn-NO" sz="2800" b="1" i="1" dirty="0" smtClean="0"/>
              <a:t>Det er ikkje lurt å gløyme</a:t>
            </a:r>
            <a:r>
              <a:rPr lang="nn-NO" sz="2800" dirty="0" smtClean="0"/>
              <a:t>.</a:t>
            </a:r>
            <a:endParaRPr lang="nn-NO" sz="2800" dirty="0"/>
          </a:p>
        </p:txBody>
      </p:sp>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sisk">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2398</TotalTime>
  <Words>8335</Words>
  <Application>Microsoft Office PowerPoint</Application>
  <PresentationFormat>Skjermfremvisning (4:3)</PresentationFormat>
  <Paragraphs>598</Paragraphs>
  <Slides>90</Slides>
  <Notes>4</Notes>
  <HiddenSlides>0</HiddenSlides>
  <MMClips>0</MMClips>
  <ScaleCrop>false</ScaleCrop>
  <HeadingPairs>
    <vt:vector size="4" baseType="variant">
      <vt:variant>
        <vt:lpstr>Tema</vt:lpstr>
      </vt:variant>
      <vt:variant>
        <vt:i4>1</vt:i4>
      </vt:variant>
      <vt:variant>
        <vt:lpstr>Lysbildetitler</vt:lpstr>
      </vt:variant>
      <vt:variant>
        <vt:i4>90</vt:i4>
      </vt:variant>
    </vt:vector>
  </HeadingPairs>
  <TitlesOfParts>
    <vt:vector size="91" baseType="lpstr">
      <vt:lpstr>Office-tema</vt:lpstr>
      <vt:lpstr>Lysbilde 1</vt:lpstr>
      <vt:lpstr>Norsk byggjeskikk</vt:lpstr>
      <vt:lpstr>Lysbilde 3</vt:lpstr>
      <vt:lpstr>Lysbilde 4</vt:lpstr>
      <vt:lpstr>Lysbilde 5</vt:lpstr>
      <vt:lpstr>Lysbilde 6</vt:lpstr>
      <vt:lpstr>Lysbilde 7</vt:lpstr>
      <vt:lpstr>Lysbilde 8</vt:lpstr>
      <vt:lpstr>Lysbilde 9</vt:lpstr>
      <vt:lpstr>Lysbilde 10</vt:lpstr>
      <vt:lpstr>Lysbilde 11</vt:lpstr>
      <vt:lpstr>Lysbilde 12</vt:lpstr>
      <vt:lpstr>Lysbilde 13</vt:lpstr>
      <vt:lpstr>Lysbilde 14</vt:lpstr>
      <vt:lpstr>Lysbilde 15</vt:lpstr>
      <vt:lpstr>Lysbilde 16</vt:lpstr>
      <vt:lpstr>Lysbilde 17</vt:lpstr>
      <vt:lpstr>Lysbilde 18</vt:lpstr>
      <vt:lpstr>Lysbilde 19</vt:lpstr>
      <vt:lpstr>Lysbilde 20</vt:lpstr>
      <vt:lpstr>Lysbilde 21</vt:lpstr>
      <vt:lpstr>Lysbilde 22</vt:lpstr>
      <vt:lpstr>Lysbilde 23</vt:lpstr>
      <vt:lpstr>Lysbilde 24</vt:lpstr>
      <vt:lpstr>Lysbilde 25</vt:lpstr>
      <vt:lpstr>Lysbilde 26</vt:lpstr>
      <vt:lpstr>Lysbilde 27</vt:lpstr>
      <vt:lpstr>Lysbilde 28</vt:lpstr>
      <vt:lpstr>Lysbilde 29</vt:lpstr>
      <vt:lpstr>Lysbilde 30</vt:lpstr>
      <vt:lpstr>Lysbilde 31</vt:lpstr>
      <vt:lpstr>Lysbilde 32</vt:lpstr>
      <vt:lpstr>Lysbilde 33</vt:lpstr>
      <vt:lpstr>Lysbilde 34</vt:lpstr>
      <vt:lpstr>Lysbilde 35</vt:lpstr>
      <vt:lpstr>Lysbilde 36</vt:lpstr>
      <vt:lpstr>Lysbilde 37</vt:lpstr>
      <vt:lpstr>Lysbilde 38</vt:lpstr>
      <vt:lpstr>Lysbilde 39</vt:lpstr>
      <vt:lpstr>Lysbilde 40</vt:lpstr>
      <vt:lpstr>Lysbilde 41</vt:lpstr>
      <vt:lpstr>Lysbilde 42</vt:lpstr>
      <vt:lpstr>Lysbilde 43</vt:lpstr>
      <vt:lpstr>Lysbilde 44</vt:lpstr>
      <vt:lpstr>Lysbilde 45</vt:lpstr>
      <vt:lpstr>Lysbilde 46</vt:lpstr>
      <vt:lpstr>Lysbilde 47</vt:lpstr>
      <vt:lpstr>Lysbilde 48</vt:lpstr>
      <vt:lpstr>Lysbilde 49</vt:lpstr>
      <vt:lpstr>Lysbilde 50</vt:lpstr>
      <vt:lpstr>Lysbilde 51</vt:lpstr>
      <vt:lpstr>Lysbilde 52</vt:lpstr>
      <vt:lpstr>Lysbilde 53</vt:lpstr>
      <vt:lpstr>Lysbilde 54</vt:lpstr>
      <vt:lpstr>Lysbilde 55</vt:lpstr>
      <vt:lpstr>Lysbilde 56</vt:lpstr>
      <vt:lpstr>Lysbilde 57</vt:lpstr>
      <vt:lpstr>Lysbilde 58</vt:lpstr>
      <vt:lpstr>Lysbilde 59</vt:lpstr>
      <vt:lpstr>Lysbilde 60</vt:lpstr>
      <vt:lpstr>Lysbilde 61</vt:lpstr>
      <vt:lpstr>Lysbilde 62</vt:lpstr>
      <vt:lpstr>Lysbilde 63</vt:lpstr>
      <vt:lpstr>Lysbilde 64</vt:lpstr>
      <vt:lpstr>Lysbilde 65</vt:lpstr>
      <vt:lpstr>Lysbilde 66</vt:lpstr>
      <vt:lpstr>Lysbilde 67</vt:lpstr>
      <vt:lpstr>Lysbilde 68</vt:lpstr>
      <vt:lpstr>Lysbilde 69</vt:lpstr>
      <vt:lpstr>Lysbilde 70</vt:lpstr>
      <vt:lpstr>Lysbilde 71</vt:lpstr>
      <vt:lpstr>Lysbilde 72</vt:lpstr>
      <vt:lpstr>Lysbilde 73</vt:lpstr>
      <vt:lpstr>Lysbilde 74</vt:lpstr>
      <vt:lpstr>Lysbilde 75</vt:lpstr>
      <vt:lpstr>Lysbilde 76</vt:lpstr>
      <vt:lpstr>Lysbilde 77</vt:lpstr>
      <vt:lpstr>Lysbilde 78</vt:lpstr>
      <vt:lpstr>Lysbilde 79</vt:lpstr>
      <vt:lpstr>Lysbilde 80</vt:lpstr>
      <vt:lpstr>Lysbilde 81</vt:lpstr>
      <vt:lpstr>Lysbilde 82</vt:lpstr>
      <vt:lpstr>Lysbilde 83</vt:lpstr>
      <vt:lpstr>Lysbilde 84</vt:lpstr>
      <vt:lpstr>Lysbilde 85</vt:lpstr>
      <vt:lpstr>Lysbilde 86</vt:lpstr>
      <vt:lpstr>Lysbilde 87</vt:lpstr>
      <vt:lpstr>Lysbilde 88</vt:lpstr>
      <vt:lpstr>Lysbilde 89</vt:lpstr>
      <vt:lpstr>Lysbilde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Windows User</dc:creator>
  <cp:lastModifiedBy>Windows User</cp:lastModifiedBy>
  <cp:revision>241</cp:revision>
  <dcterms:created xsi:type="dcterms:W3CDTF">2024-01-20T09:50:39Z</dcterms:created>
  <dcterms:modified xsi:type="dcterms:W3CDTF">2024-06-07T10:49:59Z</dcterms:modified>
</cp:coreProperties>
</file>