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322" r:id="rId6"/>
    <p:sldId id="318" r:id="rId7"/>
    <p:sldId id="319" r:id="rId8"/>
    <p:sldId id="308" r:id="rId9"/>
    <p:sldId id="324" r:id="rId10"/>
    <p:sldId id="325" r:id="rId11"/>
    <p:sldId id="323" r:id="rId12"/>
    <p:sldId id="326" r:id="rId13"/>
    <p:sldId id="337" r:id="rId14"/>
    <p:sldId id="339" r:id="rId15"/>
    <p:sldId id="340" r:id="rId16"/>
    <p:sldId id="341" r:id="rId17"/>
    <p:sldId id="280" r:id="rId18"/>
    <p:sldId id="281" r:id="rId19"/>
    <p:sldId id="283" r:id="rId20"/>
    <p:sldId id="333" r:id="rId21"/>
    <p:sldId id="334" r:id="rId22"/>
    <p:sldId id="335" r:id="rId23"/>
    <p:sldId id="336" r:id="rId24"/>
    <p:sldId id="320" r:id="rId25"/>
    <p:sldId id="327" r:id="rId26"/>
    <p:sldId id="329" r:id="rId27"/>
    <p:sldId id="328" r:id="rId28"/>
    <p:sldId id="330" r:id="rId29"/>
    <p:sldId id="331" r:id="rId30"/>
    <p:sldId id="312" r:id="rId31"/>
    <p:sldId id="269" r:id="rId32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36" autoAdjust="0"/>
    <p:restoredTop sz="96654"/>
  </p:normalViewPr>
  <p:slideViewPr>
    <p:cSldViewPr snapToGrid="0">
      <p:cViewPr varScale="1">
        <p:scale>
          <a:sx n="67" d="100"/>
          <a:sy n="67" d="100"/>
        </p:scale>
        <p:origin x="9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6T15:49:51.055"/>
    </inkml:context>
    <inkml:brush xml:id="br0">
      <inkml:brushProperty name="width" value="0.5" units="cm"/>
      <inkml:brushProperty name="height" value="1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1103 2969,'1'-2,"0"0,0 0,0 0,0 0,0 0,1 0,-1 0,1 0,-1 1,1-1,0 1,0-1,-1 1,1-1,0 1,0 0,1 0,-1 0,0 0,0 0,0 1,1-1,3 0,9-4,65-25,162-37,104 4,-272 51,2650-379,-2263 330,2700-301,-1724 272,-1436 90,33-1,0-1,-1-1,1-2,47-13,362-79,-173 46,576-127,215-48,-14-43,-722 168,322-85,-565 168,11-4,131-14,28 2,35-4,-157 31,213-19,-248 14,146-36,-238 47,11-2,0-2,0 0,25-12,-38 16,1 0,-1 0,1 1,-1-1,0 0,1 0,-1-1,0 1,0 0,0 0,0-1,0 1,0 0,-1-1,1 1,0-1,-1 1,2-4,-2 4,-1-1,1 0,-1 1,1-1,-1 0,1 1,-1-1,0 1,0-1,0 1,0-1,0 1,0 0,0-1,0 1,-1 0,1 0,0 0,-1 0,1 0,-1 0,-1-1,-13-7,1 1,-1 1,-1 0,-30-8,-89-15,120 27,-968-140,948 139,-488-50,-86 11,-1269-18,-3 60,1150 12,85 13,-384 61,18 41,-869 13,1143-141,24-1,84 40,348 13,118-18,-619 145,12 46,503-143,132-38,-134 37,254-75,-42 12,56-15,-1 0,1 1,0-1,0 1,0 0,0 0,0 0,0 0,0 0,1 1,-1-1,1 1,-3 3,5-5,-1 0,1 0,-1 0,1 0,-1 0,1 0,0 0,0 0,-1 1,1-1,0 0,0 0,0 0,0 0,0 0,1 0,-1 1,0-1,0 0,1 0,-1 0,1 0,-1 0,1 0,-1 0,1 0,0 0,-1 0,1-1,0 1,0 0,0 0,0-1,0 2,6 2,-1 0,0 0,1-1,0 0,7 3,38 10,1-2,1-2,80 7,502 25,17-37,-411-7,-2 1,1207 1,-6-39,-909 3,-78-11,712-180,-369 70,13 63,405-36,-191 17,-7 37,-711 66,-263 11,-31-1,-15 1,-34 3,-48 1,30-3,-1218 166,811-99,-2951 401,1198-173,1095-132,-646 83,1628-235,-260 40,384-52,1 0,0 1,1 1,-16 7,28-12,1 0,-1 0,0 0,1 0,-1 0,0 0,1 0,-1 1,0-1,0 0,1 0,-1 0,0 0,1 1,-1-1,0 0,0 0,0 1,1-1,-1 0,0 0,0 1,0-1,1 0,-1 1,0-1,0 0,0 1,0-1,0 0,0 1,0-1,0 0,0 1,0-1,0 0,0 1,0-1,0 0,0 1,0-1,0 0,0 0,-1 1,1-1,0 0,0 1,0-1,-1 0,1 0,0 1,0-1,0 0,-1 0,1 1,0-1,0 0,-1 0,1 0,0 0,-1 1,1-1,0 0,-1 0,1 0,-1 0,39 7,345 5,-256-12,2039-1,-995-1,2645-235,-1417-110,-1278 179,-188 42,-184 27,-110-8,-340 59,71-16,-368 64,0 0,0-1,0 1,0-1,-1 1,1-1,0 0,0 0,0 0,-1 0,1 0,-1 0,1 0,-1-1,3-1,-4 2,0 1,0-1,0 0,0 1,0-1,0 1,0-1,0 0,0 1,0-1,0 0,-1 1,1-1,0 1,0-1,-1 1,1-1,0 0,-1 1,1-1,0 1,-1 0,1-1,-1 1,1-1,-1 1,1-1,-1 1,1 0,-1-1,-8-4,1 1,-1-1,0 1,0 1,-10-3,-329-74,189 47,59 10,-1 4,-1 4,-128-2,-589 17,-479 8,377 65,884-68,28-4,0 0,0 0,0 1,0 0,1 0,-1 1,1 0,-1 0,-13 9,22-12,0 0,-1 0,1 1,0-1,0 0,0 0,-1 0,1 0,0 0,0 1,0-1,0 0,-1 0,1 0,0 1,0-1,0 0,0 0,0 0,0 1,0-1,0 0,0 0,0 1,-1-1,1 0,0 0,0 1,1-1,-1 0,0 0,0 1,0-1,0 0,0 0,0 0,0 1,0-1,0 0,0 0,1 0,-1 1,0-1,0 0,0 0,0 0,1 0,-1 1,0-1,0 0,0 0,1 0,-1 0,0 0,0 0,0 0,1 1,-1-1,0 0,0 0,1 0,-1 0,0 0,15 3,-1 0,1-1,-1 0,1-1,0-1,-1 0,24-4,-10 2,643-85,-582 73,476-95,70-11,-219 71,718 7,-983 44,540 24,-514-10,253 32,-422-46,0-1,0 1,0 1,0 0,-1 0,9 4,-15-6,0-1,-1 0,1 1,-1-1,1 0,-1 1,1-1,-1 1,1-1,-1 1,1-1,-1 1,0-1,1 1,-1-1,0 1,0 0,1-1,-1 1,0-1,0 1,0 0,0-1,0 1,0 0,0-1,0 1,0 0,0 0,-1 1,0 0,-1-1,1 1,0-1,-1 1,1-1,-1 0,0 1,1-1,-1 0,0 0,0 0,0 0,-3 0,-34 14,0-2,0-2,-56 9,-130 7,95-14,-646 67,-1681-10,2345-70,-1506 17,1459-11,-519 22,3 35,-269 82,4-1,-51 5,-602 72,1133-156,36-5,183-23,4 0,-296 37,508-70,0 1,1 2,-1 0,1 1,-41 21,53-21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77B51-BE59-4679-AF16-A6D244C3B5D1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28E62-3FEB-4DA4-89D9-85217B905C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658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59EC702-8C89-48C8-AB8E-74473261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6822" y="2324011"/>
            <a:ext cx="5593338" cy="2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4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ten illustr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841248"/>
            <a:ext cx="8555409" cy="894207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FCC949-1265-4B40-94C7-9808ED470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8" y="1883473"/>
            <a:ext cx="6799761" cy="418553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1BD64C3-8FF8-4702-AA0A-EB4CB12ADE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49" y="777077"/>
            <a:ext cx="4238625" cy="5291936"/>
          </a:xfrm>
          <a:prstGeom prst="rect">
            <a:avLst/>
          </a:prstGeom>
        </p:spPr>
      </p:pic>
      <p:pic>
        <p:nvPicPr>
          <p:cNvPr id="9" name="Graphic 11">
            <a:extLst>
              <a:ext uri="{FF2B5EF4-FFF2-40B4-BE49-F238E27FC236}">
                <a16:creationId xmlns:a16="http://schemas.microsoft.com/office/drawing/2014/main" id="{8EDDD6F7-9CA0-764C-AEAB-37E847D84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841248"/>
            <a:ext cx="11194595" cy="894207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FCC949-1265-4B40-94C7-9808ED470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8" y="1883473"/>
            <a:ext cx="11194596" cy="418553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Graphic 11">
            <a:extLst>
              <a:ext uri="{FF2B5EF4-FFF2-40B4-BE49-F238E27FC236}">
                <a16:creationId xmlns:a16="http://schemas.microsoft.com/office/drawing/2014/main" id="{8EDDD6F7-9CA0-764C-AEAB-37E847D84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7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ten illustrasjon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76B58B8-8B66-4B3E-880A-917908E08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49" y="777077"/>
            <a:ext cx="4238625" cy="529193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34AA5E-2E48-4041-BC9B-722F1FE052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10449" y="777077"/>
            <a:ext cx="3159921" cy="4211642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704850"/>
            <a:ext cx="5476421" cy="1762125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FCC949-1265-4B40-94C7-9808ED470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9" y="2810066"/>
            <a:ext cx="5476420" cy="306495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Graphic 11">
            <a:extLst>
              <a:ext uri="{FF2B5EF4-FFF2-40B4-BE49-F238E27FC236}">
                <a16:creationId xmlns:a16="http://schemas.microsoft.com/office/drawing/2014/main" id="{E35F4391-1DDF-0F48-A8BA-A452AC34A7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43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34AA5E-2E48-4041-BC9B-722F1FE052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0639" y="1557365"/>
            <a:ext cx="3385185" cy="2173387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219456"/>
            <a:ext cx="11262033" cy="1069593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FCC949-1265-4B40-94C7-9808ED470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479" y="3866412"/>
            <a:ext cx="3471345" cy="454128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dirty="0" err="1"/>
              <a:t>Mellomtittel</a:t>
            </a:r>
            <a:endParaRPr lang="nb-NO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0075540-3441-4EE7-9628-38CCFA619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4959" y="3866412"/>
            <a:ext cx="3471345" cy="454128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dirty="0" err="1"/>
              <a:t>Mellomtittel</a:t>
            </a:r>
            <a:endParaRPr lang="nb-NO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54C65EF-C867-4D8F-B1E7-71FFDD9E7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606" y="3866412"/>
            <a:ext cx="3471345" cy="454128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dirty="0" err="1"/>
              <a:t>Mellomtittel</a:t>
            </a:r>
            <a:endParaRPr lang="nb-NO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3593766-1180-4299-AEC4-221A4E1ED0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03407" y="1557365"/>
            <a:ext cx="3385185" cy="2173387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9756FC3-BD91-48D8-A4DE-1A02F6AAD2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66175" y="1557365"/>
            <a:ext cx="3385185" cy="2173387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CF870EB-164A-4AF6-87FF-B2B776FC3B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78" y="4398438"/>
            <a:ext cx="3471345" cy="1505339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 err="1"/>
              <a:t>Tekst</a:t>
            </a:r>
            <a:endParaRPr lang="nb-NO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E46880BD-56EF-46A5-91BC-BA06A09FD4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4959" y="4398438"/>
            <a:ext cx="3471345" cy="1505339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 err="1"/>
              <a:t>Tekst</a:t>
            </a:r>
            <a:endParaRPr lang="nb-NO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A4AEE2C-7467-4A50-A971-40F3C5DCC8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7606" y="4398438"/>
            <a:ext cx="3471345" cy="1505339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 err="1"/>
              <a:t>Tekst</a:t>
            </a:r>
            <a:endParaRPr lang="nb-NO" dirty="0"/>
          </a:p>
        </p:txBody>
      </p:sp>
      <p:pic>
        <p:nvPicPr>
          <p:cNvPr id="19" name="Graphic 11">
            <a:extLst>
              <a:ext uri="{FF2B5EF4-FFF2-40B4-BE49-F238E27FC236}">
                <a16:creationId xmlns:a16="http://schemas.microsoft.com/office/drawing/2014/main" id="{1FB43B53-FBF3-094B-8A03-815AFBC67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1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219456"/>
            <a:ext cx="11262033" cy="1069593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54C65EF-C867-4D8F-B1E7-71FFDD9E7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129" y="1489937"/>
            <a:ext cx="3471345" cy="454128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dirty="0" err="1"/>
              <a:t>Mellomtittel</a:t>
            </a:r>
            <a:endParaRPr lang="nb-NO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9756FC3-BD91-48D8-A4DE-1A02F6AAD2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03407" y="1489937"/>
            <a:ext cx="7276529" cy="4667023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A4AEE2C-7467-4A50-A971-40F3C5DCC8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129" y="1996228"/>
            <a:ext cx="3471345" cy="3907549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 dirty="0" err="1"/>
              <a:t>Tekst</a:t>
            </a:r>
            <a:endParaRPr lang="nb-NO" dirty="0"/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6F607711-9869-C04A-B417-32EBB4648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5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illustr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5F4018-D939-4975-8BA4-E60B27088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30" y="755998"/>
            <a:ext cx="11114913" cy="5062614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D2F54C20-AF72-5F42-99AC-6D0541850A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54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59EC702-8C89-48C8-AB8E-74473261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2598" y="4857750"/>
            <a:ext cx="2957396" cy="11816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33A008-B8FC-4077-8FFB-A5889B6DD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6800" y="857250"/>
            <a:ext cx="7518400" cy="3714750"/>
          </a:xfrm>
        </p:spPr>
        <p:txBody>
          <a:bodyPr>
            <a:noAutofit/>
          </a:bodyPr>
          <a:lstStyle>
            <a:lvl1pPr algn="ctr">
              <a:defRPr sz="7200" b="1">
                <a:solidFill>
                  <a:schemeClr val="accent5"/>
                </a:solidFill>
              </a:defRPr>
            </a:lvl1pPr>
          </a:lstStyle>
          <a:p>
            <a:r>
              <a:rPr lang="en-US" dirty="0" err="1"/>
              <a:t>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972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59EC702-8C89-48C8-AB8E-74473261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6822" y="2324011"/>
            <a:ext cx="5593338" cy="2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59EC702-8C89-48C8-AB8E-74473261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6822" y="2324011"/>
            <a:ext cx="5593338" cy="2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59EC702-8C89-48C8-AB8E-74473261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6822" y="2324011"/>
            <a:ext cx="5593338" cy="2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62491-2A40-4547-826C-631B2D969B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501C4-E632-4639-A402-FC043BA6F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8346" y="2324011"/>
            <a:ext cx="5593338" cy="223478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70CC56-0423-4E13-87C8-7B0C8B12A7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613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A62491-2A40-4547-826C-631B2D969B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501C4-E632-4639-A402-FC043BA6F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8346" y="2324011"/>
            <a:ext cx="5593338" cy="223478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70CC56-0423-4E13-87C8-7B0C8B12A7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825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FB0E-56B9-45C5-B257-925EE817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8" y="426721"/>
            <a:ext cx="9732264" cy="3799904"/>
          </a:xfrm>
        </p:spPr>
        <p:txBody>
          <a:bodyPr anchor="b">
            <a:noAutofit/>
          </a:bodyPr>
          <a:lstStyle>
            <a:lvl1pPr>
              <a:defRPr sz="72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6FCD0-5E5E-4B6A-B024-AE77A9A7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48" y="4937760"/>
            <a:ext cx="6854952" cy="26289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1" i="0" u="none" cap="none">
                <a:solidFill>
                  <a:srgbClr val="000000"/>
                </a:solidFill>
                <a:latin typeface="+mn-lt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b="0" i="0" u="none" cap="none">
                <a:solidFill>
                  <a:srgbClr val="000000"/>
                </a:solidFill>
                <a:latin typeface="+mn-lt"/>
              </a:defRPr>
            </a:lvl3pPr>
            <a:lvl4pPr marL="16002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foredragsholder</a:t>
            </a:r>
            <a:endParaRPr lang="nb-NO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D7F4CC-08FD-4269-861E-AC2EE329F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0248" y="5200650"/>
            <a:ext cx="6854952" cy="26289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rgbClr val="000000"/>
                </a:solidFill>
                <a:latin typeface="+mn-lt"/>
              </a:defRPr>
            </a:lvl1pPr>
            <a:lvl2pPr marL="6858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b="0" i="0" u="none" cap="none">
                <a:solidFill>
                  <a:srgbClr val="000000"/>
                </a:solidFill>
                <a:latin typeface="+mn-lt"/>
              </a:defRPr>
            </a:lvl3pPr>
            <a:lvl4pPr marL="16002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40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Plass</a:t>
            </a:r>
            <a:r>
              <a:rPr lang="en-US" dirty="0"/>
              <a:t>, Dato</a:t>
            </a:r>
            <a:endParaRPr lang="nb-NO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1D2E58-712A-41E1-97C4-2EE13AF3A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D467F7D-9EEB-49C2-9FA0-BE392422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0449" y="777077"/>
            <a:ext cx="4238625" cy="52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704850"/>
            <a:ext cx="5476421" cy="1762125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FCC949-1265-4B40-94C7-9808ED470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9" y="2810066"/>
            <a:ext cx="5476420" cy="306495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81558A-104E-4205-888A-FD4277DDC4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219458"/>
            <a:ext cx="6091428" cy="6635368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E3E95BD7-C232-AB46-B545-9CC75039A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5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llustr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C105-1BEA-4C3B-A572-5627FFC8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704850"/>
            <a:ext cx="5476421" cy="1762125"/>
          </a:xfrm>
        </p:spPr>
        <p:txBody>
          <a:bodyPr anchor="b">
            <a:normAutofit/>
          </a:bodyPr>
          <a:lstStyle>
            <a:lvl1pPr>
              <a:defRPr sz="48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4B6FE04-C125-4BCC-B6C7-16F4CBE2F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12192000" cy="219456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FCC949-1265-4B40-94C7-9808ED470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9" y="2810066"/>
            <a:ext cx="5476420" cy="306495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108249-A967-4FBB-A62F-18350AF91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542734"/>
            <a:ext cx="5815584" cy="5815584"/>
          </a:xfrm>
          <a:prstGeom prst="rect">
            <a:avLst/>
          </a:prstGeom>
        </p:spPr>
      </p:pic>
      <p:pic>
        <p:nvPicPr>
          <p:cNvPr id="8" name="Graphic 11">
            <a:extLst>
              <a:ext uri="{FF2B5EF4-FFF2-40B4-BE49-F238E27FC236}">
                <a16:creationId xmlns:a16="http://schemas.microsoft.com/office/drawing/2014/main" id="{6CFC632E-6ECA-8342-A541-035CB6B79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639" y="6172137"/>
            <a:ext cx="1728736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ACC98-2333-484C-A69B-BB70D760A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A3C4F-6B39-403B-86E3-EAB5DBEB9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53681-1129-4074-8D1E-7E1AA343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F0008-88E1-4F32-A63F-87FC8968D6B2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C0968-22C1-4A43-992A-0E1E6C66F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534E6-EE75-4472-9CEB-A88907FFF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41B30-DCB1-488B-9CA8-DE4969B4DA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25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72" r:id="rId6"/>
    <p:sldLayoutId id="2147483650" r:id="rId7"/>
    <p:sldLayoutId id="2147483651" r:id="rId8"/>
    <p:sldLayoutId id="2147483664" r:id="rId9"/>
    <p:sldLayoutId id="2147483665" r:id="rId10"/>
    <p:sldLayoutId id="2147483673" r:id="rId11"/>
    <p:sldLayoutId id="2147483666" r:id="rId12"/>
    <p:sldLayoutId id="2147483667" r:id="rId13"/>
    <p:sldLayoutId id="2147483668" r:id="rId14"/>
    <p:sldLayoutId id="2147483669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15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lær, tekst, sko, mann&#10;&#10;Automatisk generert beskrivelse">
            <a:extLst>
              <a:ext uri="{FF2B5EF4-FFF2-40B4-BE49-F238E27FC236}">
                <a16:creationId xmlns:a16="http://schemas.microsoft.com/office/drawing/2014/main" id="{06544474-0724-87AE-7B0D-397ECCF61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39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E03D55A-3C50-183F-679F-25BF08195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865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464E582-2C59-80EA-053D-38313F6A6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20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26F024F-941E-155E-9F93-E949B1C4C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077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372F05-441D-4663-8CAB-E5C5EC0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Støtteordningar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F2914-5B99-4896-87D0-05134087F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487A5-482E-40F0-992B-D5E7515AE5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Faste kulturminner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E7F16-103A-47C0-9C2D-3812CB4CD2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Fartøy og båter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BBE23-1F78-4FFC-A9D6-DC3BB80AAD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Straks og-sikringstiltak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7D7DD6-D78B-415B-848F-ED5506BC48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pPr algn="l"/>
            <a:r>
              <a:rPr lang="nb-NO" sz="1600" b="0" i="0" dirty="0">
                <a:solidFill>
                  <a:srgbClr val="311C0E"/>
                </a:solidFill>
                <a:effectLst/>
                <a:latin typeface="Vito"/>
              </a:rPr>
              <a:t>Bygninger, hager, historiske veier eller andre fysiske spor etter menneskelig aktivitet.</a:t>
            </a:r>
          </a:p>
          <a:p>
            <a:pPr algn="l"/>
            <a:r>
              <a:rPr lang="nb-NO" sz="1600" dirty="0">
                <a:solidFill>
                  <a:srgbClr val="311C0E"/>
                </a:solidFill>
                <a:latin typeface="Vito"/>
              </a:rPr>
              <a:t>Gamle Fredrikstad bryggeri</a:t>
            </a:r>
            <a:endParaRPr lang="nb-NO" sz="1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CF136D-1A75-49EE-8987-FFFA681DD2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94959" y="4398438"/>
            <a:ext cx="3471345" cy="1707722"/>
          </a:xfrm>
        </p:spPr>
        <p:txBody>
          <a:bodyPr>
            <a:noAutofit/>
          </a:bodyPr>
          <a:lstStyle/>
          <a:p>
            <a:r>
              <a:rPr lang="nb-NO" sz="1600" dirty="0"/>
              <a:t>Senjapynt var det siste av større fiskefartøyer av tre i Tranøy kommune. </a:t>
            </a:r>
          </a:p>
          <a:p>
            <a:r>
              <a:rPr lang="nb-NO" sz="1600" dirty="0"/>
              <a:t>Eid og driftet av Tranøy Kystlag, lokallag av Forbundet Kysten.</a:t>
            </a:r>
          </a:p>
          <a:p>
            <a:r>
              <a:rPr lang="nb-NO" sz="1600" dirty="0"/>
              <a:t> Senjapynt ble landskjent da den ble brukt i NRK-produksjonen "Norskekysten".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4D17CD-7220-4B0D-A06B-AB2572C679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nb-NO" sz="1600" dirty="0">
                <a:solidFill>
                  <a:srgbClr val="311C0E"/>
                </a:solidFill>
                <a:latin typeface="Vito"/>
              </a:rPr>
              <a:t>Kulturminne med behov for midlertidig sikring mot videre forfall i påvente av videre arbeid.</a:t>
            </a:r>
          </a:p>
          <a:p>
            <a:r>
              <a:rPr lang="nb-NO" sz="1600" dirty="0" err="1">
                <a:solidFill>
                  <a:srgbClr val="311C0E"/>
                </a:solidFill>
                <a:latin typeface="Vito"/>
              </a:rPr>
              <a:t>Steinfjoset</a:t>
            </a:r>
            <a:r>
              <a:rPr lang="nb-NO" sz="1600" dirty="0">
                <a:solidFill>
                  <a:srgbClr val="311C0E"/>
                </a:solidFill>
                <a:latin typeface="Vito"/>
              </a:rPr>
              <a:t> på </a:t>
            </a:r>
            <a:r>
              <a:rPr lang="nb-NO" sz="1600" dirty="0" err="1">
                <a:solidFill>
                  <a:srgbClr val="311C0E"/>
                </a:solidFill>
                <a:latin typeface="Vito"/>
              </a:rPr>
              <a:t>Sygard</a:t>
            </a:r>
            <a:r>
              <a:rPr lang="nb-NO" sz="1600" dirty="0">
                <a:solidFill>
                  <a:srgbClr val="311C0E"/>
                </a:solidFill>
                <a:latin typeface="Vito"/>
              </a:rPr>
              <a:t> Svare i Vågå er redda.</a:t>
            </a:r>
            <a:endParaRPr lang="nb-NO" sz="1600" dirty="0"/>
          </a:p>
          <a:p>
            <a:pPr algn="l"/>
            <a:endParaRPr lang="nb-NO" sz="1600" b="0" i="0" dirty="0">
              <a:solidFill>
                <a:srgbClr val="311C0E"/>
              </a:solidFill>
              <a:effectLst/>
              <a:latin typeface="Vito"/>
            </a:endParaRPr>
          </a:p>
          <a:p>
            <a:endParaRPr lang="nb-NO" dirty="0"/>
          </a:p>
        </p:txBody>
      </p:sp>
      <p:pic>
        <p:nvPicPr>
          <p:cNvPr id="15" name="Plassholder for innhold 6">
            <a:extLst>
              <a:ext uri="{FF2B5EF4-FFF2-40B4-BE49-F238E27FC236}">
                <a16:creationId xmlns:a16="http://schemas.microsoft.com/office/drawing/2014/main" id="{19441687-CAA8-4033-9C23-4072F0F6291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10099"/>
          <a:stretch>
            <a:fillRect/>
          </a:stretch>
        </p:blipFill>
        <p:spPr>
          <a:xfrm>
            <a:off x="4403725" y="1557338"/>
            <a:ext cx="3384550" cy="2173287"/>
          </a:xfrm>
        </p:spPr>
      </p:pic>
      <p:pic>
        <p:nvPicPr>
          <p:cNvPr id="18" name="Plassholder for bilde 17" descr="Et bilde som inneholder bygning, tårn, murstein, høy&#10;&#10;Automatisk generert beskrivelse">
            <a:extLst>
              <a:ext uri="{FF2B5EF4-FFF2-40B4-BE49-F238E27FC236}">
                <a16:creationId xmlns:a16="http://schemas.microsoft.com/office/drawing/2014/main" id="{874FF7C7-B76D-4150-9238-C626FED9028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4790"/>
          <a:stretch>
            <a:fillRect/>
          </a:stretch>
        </p:blipFill>
        <p:spPr/>
      </p:pic>
      <p:pic>
        <p:nvPicPr>
          <p:cNvPr id="22" name="Picture 2" descr="Randi Flåten og Steinar Håkenstad framfor det restaurerte steinfjoset på Sygard Svare. Foto: Kjell Nyhus">
            <a:extLst>
              <a:ext uri="{FF2B5EF4-FFF2-40B4-BE49-F238E27FC236}">
                <a16:creationId xmlns:a16="http://schemas.microsoft.com/office/drawing/2014/main" id="{34F4BDAA-7E06-4B9E-91D8-25D0DBE47260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11066"/>
          <a:stretch>
            <a:fillRect/>
          </a:stretch>
        </p:blipFill>
        <p:spPr bwMode="auto">
          <a:xfrm>
            <a:off x="8266113" y="1557338"/>
            <a:ext cx="3384550" cy="21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2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372F05-441D-4663-8CAB-E5C5EC0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Støtteordninger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F2914-5B99-4896-87D0-05134087F8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487A5-482E-40F0-992B-D5E7515AE5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Fag og-håndverksseminar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E7F16-103A-47C0-9C2D-3812CB4CD2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Formidling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0BBE23-1F78-4FFC-A9D6-DC3BB80AAD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Rullende og bevegelige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7D7DD6-D78B-415B-848F-ED5506BC48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Kurs i Verdal om restaureringslaft med Steinkjer videregående skole.</a:t>
            </a:r>
          </a:p>
          <a:p>
            <a:r>
              <a:rPr lang="nb-NO" sz="1600" dirty="0"/>
              <a:t>Samarbeid med Fortidsminneforeningen og Håndlag.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CF136D-1A75-49EE-8987-FFFA681DD2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b-NO" sz="1600" b="0" i="0" dirty="0">
                <a:solidFill>
                  <a:srgbClr val="311C0E"/>
                </a:solidFill>
                <a:effectLst/>
                <a:latin typeface="Vito"/>
              </a:rPr>
              <a:t>Formidlingstiltak knytta til prosjekt som tidligere har fått </a:t>
            </a:r>
            <a:r>
              <a:rPr lang="nb-NO" sz="1600" dirty="0">
                <a:solidFill>
                  <a:srgbClr val="311C0E"/>
                </a:solidFill>
                <a:latin typeface="Vito"/>
              </a:rPr>
              <a:t>midler</a:t>
            </a:r>
            <a:r>
              <a:rPr lang="nb-NO" sz="1600" b="0" i="0" dirty="0">
                <a:solidFill>
                  <a:srgbClr val="311C0E"/>
                </a:solidFill>
                <a:effectLst/>
                <a:latin typeface="Vito"/>
              </a:rPr>
              <a:t>.</a:t>
            </a:r>
          </a:p>
          <a:p>
            <a:r>
              <a:rPr lang="nb-NO" sz="1600" b="0" i="0" dirty="0">
                <a:solidFill>
                  <a:srgbClr val="311C0E"/>
                </a:solidFill>
                <a:effectLst/>
                <a:latin typeface="Vito"/>
              </a:rPr>
              <a:t>Boken «Fra Samtidsruiner til rom for kunst». Transformering av tre historiske hus i Henningsvær </a:t>
            </a:r>
            <a:endParaRPr lang="nb-NO" sz="16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4D17CD-7220-4B0D-A06B-AB2572C679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nb-NO" sz="1600" i="0" dirty="0">
                <a:solidFill>
                  <a:srgbClr val="311C0E"/>
                </a:solidFill>
                <a:effectLst/>
                <a:latin typeface="Vito"/>
              </a:rPr>
              <a:t>Biler, fly, traktorer, busser sleder, vogner og tog. </a:t>
            </a:r>
          </a:p>
          <a:p>
            <a:r>
              <a:rPr lang="nb-NO" sz="1600" i="0" dirty="0">
                <a:solidFill>
                  <a:srgbClr val="311C0E"/>
                </a:solidFill>
                <a:effectLst/>
                <a:latin typeface="Vito"/>
              </a:rPr>
              <a:t>Kulturminnefondet bidrar med 700.000 kroner når ei gammel sporveislinje i Bergen skal settes i stand.</a:t>
            </a:r>
          </a:p>
        </p:txBody>
      </p:sp>
      <p:pic>
        <p:nvPicPr>
          <p:cNvPr id="14" name="Plassholder for bilde 13" descr="Et bilde som inneholder tekst, himmel, utendørs, transport&#10;&#10;Automatisk generert beskrivelse">
            <a:extLst>
              <a:ext uri="{FF2B5EF4-FFF2-40B4-BE49-F238E27FC236}">
                <a16:creationId xmlns:a16="http://schemas.microsoft.com/office/drawing/2014/main" id="{0D66ACE7-B8E2-4D77-BC09-FE70A3E2A1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7192"/>
          <a:stretch>
            <a:fillRect/>
          </a:stretch>
        </p:blipFill>
        <p:spPr/>
      </p:pic>
      <p:pic>
        <p:nvPicPr>
          <p:cNvPr id="9" name="Plassholder for 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C7176F32-2BCC-443B-8A54-E597E4AD89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7" b="40075"/>
          <a:stretch/>
        </p:blipFill>
        <p:spPr>
          <a:xfrm>
            <a:off x="497557" y="1569200"/>
            <a:ext cx="3385185" cy="2173287"/>
          </a:xfrm>
        </p:spPr>
      </p:pic>
      <p:pic>
        <p:nvPicPr>
          <p:cNvPr id="3074" name="Picture 2" descr="Bilde">
            <a:extLst>
              <a:ext uri="{FF2B5EF4-FFF2-40B4-BE49-F238E27FC236}">
                <a16:creationId xmlns:a16="http://schemas.microsoft.com/office/drawing/2014/main" id="{B40FFF89-CFF3-2125-FD96-E1031AF77EC4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12858" b="7192"/>
          <a:stretch/>
        </p:blipFill>
        <p:spPr bwMode="auto">
          <a:xfrm rot="5400000">
            <a:off x="4685798" y="1562946"/>
            <a:ext cx="2577363" cy="202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68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8534-C5AA-4DF1-90B6-AF7F071B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Tilskudd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9532A-5A4A-4AF3-9BD5-2E4A1311FE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03679A6-4EFA-4EA2-81AF-21605D11B436}"/>
              </a:ext>
            </a:extLst>
          </p:cNvPr>
          <p:cNvSpPr txBox="1"/>
          <p:nvPr/>
        </p:nvSpPr>
        <p:spPr>
          <a:xfrm>
            <a:off x="860611" y="1910514"/>
            <a:ext cx="902745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b="0" i="0" dirty="0">
                <a:solidFill>
                  <a:srgbClr val="311C0E"/>
                </a:solidFill>
                <a:effectLst/>
                <a:latin typeface="Vito"/>
              </a:rPr>
              <a:t>Kulturminnefondets bidrag ca. 30 % av prosjektets totalkostnad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sz="3200" dirty="0">
              <a:solidFill>
                <a:srgbClr val="311C0E"/>
              </a:solidFill>
              <a:latin typeface="Vit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rgbClr val="311C0E"/>
                </a:solidFill>
                <a:latin typeface="Vito"/>
              </a:rPr>
              <a:t>Søk også om tilskudd fra andre</a:t>
            </a:r>
            <a:endParaRPr lang="nb-NO" sz="3200" b="0" i="0" dirty="0">
              <a:solidFill>
                <a:srgbClr val="311C0E"/>
              </a:solidFill>
              <a:effectLst/>
              <a:latin typeface="Vito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859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BE4CC0-DCF3-9045-4AB5-4F06B7D5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246BA2-CE6A-7B54-7F9D-0366B70A43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FF85FB3-029D-D107-3D0E-3F6039177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8C3729F4-6026-6F95-3ACD-3727B14B80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AE4A39B-3A11-2BE7-91AD-38DDE234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" y="257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16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73470B-A511-87AB-C7C7-2ED3EA4B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BCA68A-5BF4-17D7-4214-C50D6C70E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CB52A4D-DA68-76F8-F19A-F8AF894F0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84B1A380-D805-3758-0154-F262EBD2A1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37AAB54-40EF-BF7F-89F2-8B1CBF64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" y="2571"/>
            <a:ext cx="12181786" cy="68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81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D20318-B386-B012-C852-74D426DA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11AB939-3F70-F025-014A-1199EB443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146A81-1E30-ACB5-3039-5F390780A4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5D30750-D0AF-FBBF-5613-E7A56F1D17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4D8D187-B467-BBBB-E9F4-6C2603565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" y="2571"/>
            <a:ext cx="12181786" cy="68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0575D3-2A3C-F4B5-A359-4F752DB7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8" y="1137856"/>
            <a:ext cx="9732264" cy="2882053"/>
          </a:xfrm>
        </p:spPr>
        <p:txBody>
          <a:bodyPr/>
          <a:lstStyle/>
          <a:p>
            <a:r>
              <a:rPr lang="nb-NO" sz="4400" dirty="0">
                <a:latin typeface="Calibri" panose="020F0502020204030204" pitchFamily="34" charset="0"/>
              </a:rPr>
              <a:t>Vern gjennom aktiv bruk</a:t>
            </a:r>
            <a:endParaRPr lang="nb-NO" sz="4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BC934B6-FE12-6701-775D-07B34F5CC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Pia Wigtil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67ACB38-57FE-0E0C-1DCE-2A7A585DEC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Drøbak 31. januar 2024</a:t>
            </a:r>
          </a:p>
        </p:txBody>
      </p:sp>
    </p:spTree>
    <p:extLst>
      <p:ext uri="{BB962C8B-B14F-4D97-AF65-F5344CB8AC3E}">
        <p14:creationId xmlns:p14="http://schemas.microsoft.com/office/powerpoint/2010/main" val="3379372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D15DAD-3A13-A35F-7BDE-5FFB118D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9969C6-1536-E67A-2A48-D16D34B23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A8D2FF3-A305-0245-424F-F051E065B0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F104938C-A16C-30C8-579A-62C3632A90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471764-0827-3E8F-BDA5-83F762DA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3" y="-2572"/>
            <a:ext cx="12190929" cy="68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7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2360E9-A590-C5D9-E877-91DF2812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57" y="4134369"/>
            <a:ext cx="5476421" cy="1762125"/>
          </a:xfrm>
        </p:spPr>
        <p:txBody>
          <a:bodyPr>
            <a:normAutofit fontScale="90000"/>
          </a:bodyPr>
          <a:lstStyle/>
          <a:p>
            <a:r>
              <a:rPr lang="nb-NO" dirty="0"/>
              <a:t>Botn skysstasjon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A97F8F-099F-3C99-8B87-E01B477811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Plassholder for bilde 8" descr="Et bilde som inneholder utendørs, konstruksjon, himmel, hytte&#10;&#10;Automatisk generert beskrivelse">
            <a:extLst>
              <a:ext uri="{FF2B5EF4-FFF2-40B4-BE49-F238E27FC236}">
                <a16:creationId xmlns:a16="http://schemas.microsoft.com/office/drawing/2014/main" id="{4E347ACD-A069-8DC4-842C-ED84282199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r="27051"/>
          <a:stretch>
            <a:fillRect/>
          </a:stretch>
        </p:blipFill>
        <p:spPr/>
      </p:pic>
      <p:pic>
        <p:nvPicPr>
          <p:cNvPr id="11" name="Bilde 10" descr="Et bilde som inneholder utendørs, sky, himmel, konstruksjon&#10;&#10;Automatisk generert beskrivelse">
            <a:extLst>
              <a:ext uri="{FF2B5EF4-FFF2-40B4-BE49-F238E27FC236}">
                <a16:creationId xmlns:a16="http://schemas.microsoft.com/office/drawing/2014/main" id="{48A1D76B-D99D-1C7B-DBC3-40526C9AB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8" y="219457"/>
            <a:ext cx="6265672" cy="83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CF0839-B4EA-B133-35E8-3D7C5175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nb-NO" dirty="0" err="1"/>
              <a:t>Ramstadstua</a:t>
            </a:r>
            <a:r>
              <a:rPr lang="nb-NO" dirty="0"/>
              <a:t>, Nannestad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A12E0AE-A5C9-264F-43E7-D06D9A4AD0B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1135" t="22127" b="22528"/>
          <a:stretch/>
        </p:blipFill>
        <p:spPr>
          <a:xfrm>
            <a:off x="957532" y="1881188"/>
            <a:ext cx="10396268" cy="4321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25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54E9A9-06E8-2101-B5E8-1F59BBDE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Redningsskøyta «Liv»  bygget i 1893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B745B5-1BFF-53C1-0417-D97C596F6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161DC54-75AE-A35C-17E1-D40DE8E7DD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Sandvika, Bærum kommune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11FF4643-7A8D-0A29-B9DD-231ED42A62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12D9CE4-BB6A-FAD8-09E4-EE0E023013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Vedtak om tilskudd inntil kr 230 000 gis til prosjektet R/S  LIV - Driving av Fribord med mer.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1A0C7-9E05-4446-2207-F125B8AFA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 t="1734" r="16785" b="9200"/>
          <a:stretch/>
        </p:blipFill>
        <p:spPr bwMode="auto">
          <a:xfrm>
            <a:off x="4403407" y="1489937"/>
            <a:ext cx="7340464" cy="49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056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CD8CF3-9E09-DA58-C98D-6D3AB921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704851"/>
            <a:ext cx="5476421" cy="991870"/>
          </a:xfrm>
        </p:spPr>
        <p:txBody>
          <a:bodyPr anchor="b">
            <a:normAutofit/>
          </a:bodyPr>
          <a:lstStyle/>
          <a:p>
            <a:r>
              <a:rPr lang="nb-NO" dirty="0"/>
              <a:t>Kurs i </a:t>
            </a:r>
            <a:r>
              <a:rPr lang="nb-NO" dirty="0" err="1"/>
              <a:t>reprasjonslaft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0E38DE4-CCF1-C2FE-1138-E38013010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21945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02432B-2737-EBDA-5D39-C2687D687D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9" y="2182115"/>
            <a:ext cx="5476420" cy="3692905"/>
          </a:xfrm>
        </p:spPr>
        <p:txBody>
          <a:bodyPr>
            <a:normAutofit/>
          </a:bodyPr>
          <a:lstStyle/>
          <a:p>
            <a:r>
              <a:rPr lang="nb-NO" sz="2400" dirty="0"/>
              <a:t>Akershus bygningsvernsenter er søker.</a:t>
            </a:r>
          </a:p>
          <a:p>
            <a:r>
              <a:rPr lang="nb-NO" sz="2400" dirty="0"/>
              <a:t>Kurs i reparasjonslaft av den verneverdige kverna på Gamle </a:t>
            </a:r>
            <a:r>
              <a:rPr lang="nb-NO" sz="2400" dirty="0" err="1"/>
              <a:t>Hvam</a:t>
            </a:r>
            <a:r>
              <a:rPr lang="nb-NO" sz="2400" dirty="0"/>
              <a:t>.</a:t>
            </a:r>
          </a:p>
          <a:p>
            <a:r>
              <a:rPr lang="nb-NO" sz="2400" dirty="0"/>
              <a:t>Målet med kurset er å gi kursdeltagerne erfaring med å løse vanlige oppgaver når et tømmerhus skal settes i stand. </a:t>
            </a:r>
          </a:p>
          <a:p>
            <a:r>
              <a:rPr lang="nb-NO" sz="2400" dirty="0"/>
              <a:t>Kulturminnefondet bidrar med inntil kr 40 000 til kurset.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44DE34F-B007-9028-C929-96D65292F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91" t="36198" r="53549" b="26346"/>
          <a:stretch/>
        </p:blipFill>
        <p:spPr>
          <a:xfrm>
            <a:off x="7314911" y="214521"/>
            <a:ext cx="4877089" cy="6638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203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319819-B05C-CE12-0725-F63BE3F55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29" y="583183"/>
            <a:ext cx="11262033" cy="1069593"/>
          </a:xfrm>
        </p:spPr>
        <p:txBody>
          <a:bodyPr anchor="b">
            <a:normAutofit/>
          </a:bodyPr>
          <a:lstStyle/>
          <a:p>
            <a:r>
              <a:rPr lang="sv-SE" i="0" dirty="0">
                <a:effectLst/>
              </a:rPr>
              <a:t>DH.82 Tiger Moth LN-MAX</a:t>
            </a:r>
            <a:br>
              <a:rPr lang="sv-SE" b="0" i="0" dirty="0">
                <a:effectLst/>
              </a:rPr>
            </a:br>
            <a:endParaRPr lang="nb-NO" dirty="0"/>
          </a:p>
        </p:txBody>
      </p:sp>
      <p:sp>
        <p:nvSpPr>
          <p:cNvPr id="2055" name="Text Placeholder 2">
            <a:extLst>
              <a:ext uri="{FF2B5EF4-FFF2-40B4-BE49-F238E27FC236}">
                <a16:creationId xmlns:a16="http://schemas.microsoft.com/office/drawing/2014/main" id="{1336AB7D-7F5F-0F1D-C8C5-02AFD7A1A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219456"/>
          </a:xfrm>
        </p:spPr>
        <p:txBody>
          <a:bodyPr/>
          <a:lstStyle/>
          <a:p>
            <a:endParaRPr lang="en-US"/>
          </a:p>
        </p:txBody>
      </p:sp>
      <p:sp>
        <p:nvSpPr>
          <p:cNvPr id="2057" name="Text Placeholder 3">
            <a:extLst>
              <a:ext uri="{FF2B5EF4-FFF2-40B4-BE49-F238E27FC236}">
                <a16:creationId xmlns:a16="http://schemas.microsoft.com/office/drawing/2014/main" id="{D99F672D-151B-5817-EB90-7D917EB78E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0095" y="1562374"/>
            <a:ext cx="3471345" cy="611866"/>
          </a:xfrm>
        </p:spPr>
        <p:txBody>
          <a:bodyPr>
            <a:normAutofit/>
          </a:bodyPr>
          <a:lstStyle/>
          <a:p>
            <a:r>
              <a:rPr lang="en-US" dirty="0" err="1"/>
              <a:t>Kjeller</a:t>
            </a:r>
            <a:r>
              <a:rPr lang="en-US" dirty="0"/>
              <a:t> </a:t>
            </a:r>
            <a:r>
              <a:rPr lang="en-US" dirty="0" err="1"/>
              <a:t>flyplass</a:t>
            </a:r>
            <a:r>
              <a:rPr lang="en-US" dirty="0"/>
              <a:t>, </a:t>
            </a:r>
            <a:r>
              <a:rPr lang="en-US" dirty="0" err="1"/>
              <a:t>ideell</a:t>
            </a:r>
            <a:r>
              <a:rPr lang="en-US" dirty="0"/>
              <a:t> </a:t>
            </a:r>
            <a:r>
              <a:rPr lang="en-US" dirty="0" err="1"/>
              <a:t>forening</a:t>
            </a:r>
            <a:r>
              <a:rPr lang="en-US" dirty="0"/>
              <a:t> med </a:t>
            </a:r>
            <a:r>
              <a:rPr lang="en-US" dirty="0" err="1"/>
              <a:t>kulturminneformål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A76AB2-FEC0-0338-3020-BAC60AA0F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5" r="-880" b="29728"/>
          <a:stretch/>
        </p:blipFill>
        <p:spPr bwMode="auto">
          <a:xfrm>
            <a:off x="4403407" y="1996228"/>
            <a:ext cx="7340464" cy="37981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9" name="Text Placeholder 5">
            <a:extLst>
              <a:ext uri="{FF2B5EF4-FFF2-40B4-BE49-F238E27FC236}">
                <a16:creationId xmlns:a16="http://schemas.microsoft.com/office/drawing/2014/main" id="{3348A4A5-B2C3-7615-F002-C688CFB192C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8129" y="2357120"/>
            <a:ext cx="3955278" cy="3546657"/>
          </a:xfrm>
        </p:spPr>
        <p:txBody>
          <a:bodyPr>
            <a:normAutofit/>
          </a:bodyPr>
          <a:lstStyle/>
          <a:p>
            <a:r>
              <a:rPr lang="en-US" sz="2000" dirty="0" err="1"/>
              <a:t>Tilskudd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overhaling av motor, </a:t>
            </a:r>
            <a:r>
              <a:rPr lang="en-US" sz="2000" dirty="0" err="1"/>
              <a:t>ny</a:t>
            </a:r>
            <a:r>
              <a:rPr lang="en-US" sz="2000" dirty="0"/>
              <a:t> radio med </a:t>
            </a:r>
            <a:r>
              <a:rPr lang="en-US" sz="2000" dirty="0" err="1"/>
              <a:t>kanalseparasjon</a:t>
            </a:r>
            <a:r>
              <a:rPr lang="en-US" sz="2000" dirty="0"/>
              <a:t>, </a:t>
            </a:r>
            <a:r>
              <a:rPr lang="en-US" sz="2000" dirty="0" err="1"/>
              <a:t>sammenstilling</a:t>
            </a:r>
            <a:r>
              <a:rPr lang="en-US" sz="2000" dirty="0"/>
              <a:t> av </a:t>
            </a:r>
            <a:r>
              <a:rPr lang="en-US" sz="2000" dirty="0" err="1"/>
              <a:t>deler</a:t>
            </a:r>
            <a:r>
              <a:rPr lang="en-US" sz="2000" dirty="0"/>
              <a:t> og </a:t>
            </a:r>
            <a:r>
              <a:rPr lang="en-US" sz="2000" dirty="0" err="1"/>
              <a:t>sluttmontasje</a:t>
            </a:r>
            <a:r>
              <a:rPr lang="en-US" sz="2000" dirty="0"/>
              <a:t>, </a:t>
            </a:r>
            <a:r>
              <a:rPr lang="en-US" sz="2000" dirty="0" err="1"/>
              <a:t>samt</a:t>
            </a:r>
            <a:r>
              <a:rPr lang="en-US" sz="2000" dirty="0"/>
              <a:t> </a:t>
            </a:r>
            <a:r>
              <a:rPr lang="en-US" sz="2000" dirty="0" err="1"/>
              <a:t>prøveflyvning</a:t>
            </a:r>
            <a:r>
              <a:rPr lang="en-US" sz="2000" dirty="0"/>
              <a:t> og </a:t>
            </a:r>
            <a:r>
              <a:rPr lang="en-US" sz="2000" dirty="0" err="1"/>
              <a:t>sertifisering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Mottar</a:t>
            </a:r>
            <a:r>
              <a:rPr lang="en-US" sz="2000" dirty="0"/>
              <a:t> </a:t>
            </a:r>
            <a:r>
              <a:rPr lang="en-US" sz="2000" dirty="0" err="1"/>
              <a:t>inntil</a:t>
            </a:r>
            <a:r>
              <a:rPr lang="en-US" sz="2000" dirty="0"/>
              <a:t> 200 000 kr.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prosjektet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253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E6ABA3-FA5F-FC3B-C21F-3B811948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Stiftelsen Sætre Gård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2F9F716-C049-1665-3A7D-B5D4D24C9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D53506-BB0C-A450-A9D2-DEC3AB33F7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8" y="1883473"/>
            <a:ext cx="4188642" cy="4185539"/>
          </a:xfrm>
        </p:spPr>
        <p:txBody>
          <a:bodyPr>
            <a:normAutofit/>
          </a:bodyPr>
          <a:lstStyle/>
          <a:p>
            <a:r>
              <a:rPr lang="nb-NO" sz="2000" dirty="0"/>
              <a:t>Stiftelsen Sætre Gård, som ivaretar og driver gården, søkte om midler til å lage en film med et intervju med Bodil </a:t>
            </a:r>
            <a:r>
              <a:rPr lang="nb-NO" sz="2000" dirty="0" err="1"/>
              <a:t>Riisberg</a:t>
            </a:r>
            <a:r>
              <a:rPr lang="nb-NO" sz="2000" dirty="0"/>
              <a:t>. Intervjuet skal være med </a:t>
            </a:r>
            <a:r>
              <a:rPr lang="nb-NO" sz="2000" dirty="0" err="1"/>
              <a:t>med</a:t>
            </a:r>
            <a:r>
              <a:rPr lang="nb-NO" sz="2000" dirty="0"/>
              <a:t> en visuell presentasjon av gården og gårdens historie. </a:t>
            </a:r>
          </a:p>
          <a:p>
            <a:r>
              <a:rPr lang="nb-NO" sz="2000" dirty="0"/>
              <a:t>Målgrupper er primært lokalmiljøet med skoler, og besøkende til gården. </a:t>
            </a:r>
          </a:p>
          <a:p>
            <a:r>
              <a:rPr lang="nb-NO" sz="2000" dirty="0"/>
              <a:t>Vedtak om kr 35 000,-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DA3FE01-D313-7957-2503-4961586B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4" t="22000" r="34307" b="32057"/>
          <a:stretch/>
        </p:blipFill>
        <p:spPr>
          <a:xfrm>
            <a:off x="5376231" y="1881129"/>
            <a:ext cx="5761822" cy="42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6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DB5A65-105C-1A72-0417-33DBC30E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1C17826-B285-8846-3B75-7DB311343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52D0E39-EBB0-C425-7123-74C52C0EC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8AE4BBC-6579-29EC-CB2D-510DF4EE9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7" t="3641" r="36005" b="7491"/>
          <a:stretch/>
        </p:blipFill>
        <p:spPr>
          <a:xfrm>
            <a:off x="0" y="261311"/>
            <a:ext cx="12141437" cy="65966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EA03AA3D-3B3A-A116-0A2F-3DC418F0E5CA}"/>
                  </a:ext>
                </a:extLst>
              </p14:cNvPr>
              <p14:cNvContentPartPr/>
              <p14:nvPr/>
            </p14:nvContentPartPr>
            <p14:xfrm>
              <a:off x="2657123" y="1165264"/>
              <a:ext cx="5939280" cy="106920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EA03AA3D-3B3A-A116-0A2F-3DC418F0E5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7123" y="985203"/>
                <a:ext cx="6118920" cy="14289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8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AE8E-E6D7-488F-B399-4CC0CFD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947561"/>
            <a:ext cx="7518400" cy="3714750"/>
          </a:xfrm>
        </p:spPr>
        <p:txBody>
          <a:bodyPr/>
          <a:lstStyle/>
          <a:p>
            <a:r>
              <a:rPr lang="nb-NO" dirty="0"/>
              <a:t>Takk for meg !</a:t>
            </a:r>
            <a:br>
              <a:rPr lang="nb-NO" dirty="0"/>
            </a:br>
            <a:br>
              <a:rPr lang="nb-NO" dirty="0"/>
            </a:br>
            <a:r>
              <a:rPr lang="nb-NO" sz="2800" dirty="0"/>
              <a:t>www.kulturminnefondet.no</a:t>
            </a:r>
          </a:p>
        </p:txBody>
      </p:sp>
    </p:spTree>
    <p:extLst>
      <p:ext uri="{BB962C8B-B14F-4D97-AF65-F5344CB8AC3E}">
        <p14:creationId xmlns:p14="http://schemas.microsoft.com/office/powerpoint/2010/main" val="323509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502FB2-3EC1-338E-0083-836DE6DE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704850"/>
            <a:ext cx="5476421" cy="1762125"/>
          </a:xfrm>
        </p:spPr>
        <p:txBody>
          <a:bodyPr anchor="b">
            <a:normAutofit/>
          </a:bodyPr>
          <a:lstStyle/>
          <a:p>
            <a:r>
              <a:rPr lang="nb-NO" dirty="0"/>
              <a:t>Bygg som skal rives (SSB)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D4F95E4-73F0-45CB-EC1C-1240833846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21945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E9A66D3-86CC-D645-9419-910530810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9" y="2810066"/>
            <a:ext cx="5476420" cy="30649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600" dirty="0"/>
              <a:t>14 700</a:t>
            </a:r>
          </a:p>
        </p:txBody>
      </p:sp>
      <p:pic>
        <p:nvPicPr>
          <p:cNvPr id="8" name="Plassholder for bilde 7" descr="Et bilde som inneholder utendørs, sky, plante, himmel&#10;&#10;Automatisk generert beskrivelse">
            <a:extLst>
              <a:ext uri="{FF2B5EF4-FFF2-40B4-BE49-F238E27FC236}">
                <a16:creationId xmlns:a16="http://schemas.microsoft.com/office/drawing/2014/main" id="{4CF8E393-E7A9-6AFC-1C64-82B259E125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20957"/>
          <a:stretch/>
        </p:blipFill>
        <p:spPr>
          <a:xfrm>
            <a:off x="6096000" y="219458"/>
            <a:ext cx="6091428" cy="6635368"/>
          </a:xfrm>
          <a:noFill/>
        </p:spPr>
      </p:pic>
    </p:spTree>
    <p:extLst>
      <p:ext uri="{BB962C8B-B14F-4D97-AF65-F5344CB8AC3E}">
        <p14:creationId xmlns:p14="http://schemas.microsoft.com/office/powerpoint/2010/main" val="20402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AD8D5E-F499-30E3-99BB-81EC7BF5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9" y="704851"/>
            <a:ext cx="5476421" cy="1032510"/>
          </a:xfrm>
        </p:spPr>
        <p:txBody>
          <a:bodyPr>
            <a:normAutofit fontScale="90000"/>
          </a:bodyPr>
          <a:lstStyle/>
          <a:p>
            <a:r>
              <a:rPr lang="nb-NO" dirty="0"/>
              <a:t>Å ta vare på det vi har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8DF609-D83D-D8BB-BB0B-BED19BDC9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1F9DE2-DCA0-7592-AD74-E96A3D2A75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479" y="2222755"/>
            <a:ext cx="5476420" cy="3652265"/>
          </a:xfrm>
        </p:spPr>
        <p:txBody>
          <a:bodyPr>
            <a:noAutofit/>
          </a:bodyPr>
          <a:lstStyle/>
          <a:p>
            <a:r>
              <a:rPr lang="nb-NO" sz="2400" dirty="0">
                <a:latin typeface="Vito"/>
              </a:rPr>
              <a:t>Når vi restaurere brukar vi på nytt  bygningsdelene med størst klimagassavtrykk.</a:t>
            </a:r>
          </a:p>
          <a:p>
            <a:pPr marL="0" indent="0">
              <a:buNone/>
            </a:pPr>
            <a:endParaRPr lang="nb-NO" sz="2400" dirty="0">
              <a:latin typeface="Vito"/>
            </a:endParaRPr>
          </a:p>
          <a:p>
            <a:r>
              <a:rPr lang="nb-NO" sz="2400" dirty="0">
                <a:latin typeface="Vito"/>
              </a:rPr>
              <a:t>Grunnmur</a:t>
            </a:r>
          </a:p>
          <a:p>
            <a:r>
              <a:rPr lang="nb-NO" sz="2400" dirty="0">
                <a:latin typeface="Vito"/>
              </a:rPr>
              <a:t>Fundament</a:t>
            </a:r>
          </a:p>
          <a:p>
            <a:r>
              <a:rPr lang="nb-NO" sz="2400" dirty="0">
                <a:latin typeface="Vito"/>
              </a:rPr>
              <a:t>Yttervegger</a:t>
            </a:r>
          </a:p>
          <a:p>
            <a:r>
              <a:rPr lang="nb-NO" sz="2400" dirty="0">
                <a:latin typeface="Vito"/>
              </a:rPr>
              <a:t>Tak</a:t>
            </a:r>
          </a:p>
          <a:p>
            <a:r>
              <a:rPr lang="nb-NO" sz="2400" dirty="0">
                <a:latin typeface="Vito"/>
              </a:rPr>
              <a:t>Vinduer</a:t>
            </a:r>
          </a:p>
        </p:txBody>
      </p:sp>
      <p:pic>
        <p:nvPicPr>
          <p:cNvPr id="7" name="Plassholder for bilde 6" descr="Et bilde som inneholder utendørs, himmel, gress, tre&#10;&#10;Automatisk generert beskrivelse">
            <a:extLst>
              <a:ext uri="{FF2B5EF4-FFF2-40B4-BE49-F238E27FC236}">
                <a16:creationId xmlns:a16="http://schemas.microsoft.com/office/drawing/2014/main" id="{826FC4C3-07CE-D028-D1B4-194F0E04E1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r="9158"/>
          <a:stretch>
            <a:fillRect/>
          </a:stretch>
        </p:blipFill>
        <p:spPr>
          <a:xfrm rot="5400000">
            <a:off x="5824538" y="490538"/>
            <a:ext cx="6635750" cy="6092825"/>
          </a:xfrm>
        </p:spPr>
      </p:pic>
    </p:spTree>
    <p:extLst>
      <p:ext uri="{BB962C8B-B14F-4D97-AF65-F5344CB8AC3E}">
        <p14:creationId xmlns:p14="http://schemas.microsoft.com/office/powerpoint/2010/main" val="104796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0A76-07A2-43B6-86D3-C04FF5FF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Kulturminnefondet 2003 -2023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AD20-3595-4634-85A3-2A0345C53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AF848B-0FD2-40BC-A906-C1757081E0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2800" b="0" i="0" dirty="0">
                <a:solidFill>
                  <a:srgbClr val="050505"/>
                </a:solidFill>
                <a:effectLst/>
                <a:latin typeface="Vito"/>
              </a:rPr>
              <a:t>18 549 søknader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050505"/>
                </a:solidFill>
                <a:latin typeface="Vito"/>
              </a:rPr>
              <a:t>8213 innvilget</a:t>
            </a:r>
          </a:p>
          <a:p>
            <a:pPr marL="0" indent="0" algn="l">
              <a:buNone/>
            </a:pPr>
            <a:endParaRPr lang="nb-NO" sz="2800" dirty="0">
              <a:solidFill>
                <a:srgbClr val="311C0E"/>
              </a:solidFill>
              <a:latin typeface="Vito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311C0E"/>
                </a:solidFill>
                <a:latin typeface="Vito"/>
              </a:rPr>
              <a:t>5</a:t>
            </a:r>
            <a:r>
              <a:rPr lang="nb-NO" sz="2800" b="0" i="0" dirty="0">
                <a:solidFill>
                  <a:srgbClr val="311C0E"/>
                </a:solidFill>
                <a:effectLst/>
                <a:latin typeface="Vito"/>
              </a:rPr>
              <a:t>,1 mrd. omsøkt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2800" dirty="0">
                <a:solidFill>
                  <a:srgbClr val="311C0E"/>
                </a:solidFill>
                <a:latin typeface="Vito"/>
              </a:rPr>
              <a:t>1,3 mrd. innvilget</a:t>
            </a:r>
            <a:endParaRPr lang="nb-NO" sz="2800" b="0" i="0" dirty="0">
              <a:solidFill>
                <a:srgbClr val="311C0E"/>
              </a:solidFill>
              <a:effectLst/>
              <a:latin typeface="Vito"/>
            </a:endParaRPr>
          </a:p>
          <a:p>
            <a:pPr marL="0" indent="0">
              <a:buNone/>
            </a:pPr>
            <a:endParaRPr lang="nb-NO" sz="1600" dirty="0"/>
          </a:p>
        </p:txBody>
      </p:sp>
      <p:pic>
        <p:nvPicPr>
          <p:cNvPr id="9" name="Plassholder for bilde 8" descr="Et bilde som inneholder utendørs, gress, sky, konstruksjon&#10;&#10;Automatisk generert beskrivelse">
            <a:extLst>
              <a:ext uri="{FF2B5EF4-FFF2-40B4-BE49-F238E27FC236}">
                <a16:creationId xmlns:a16="http://schemas.microsoft.com/office/drawing/2014/main" id="{047E3B15-D54B-851F-A3D8-0E180152CE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0" r="7953" b="29770"/>
          <a:stretch/>
        </p:blipFill>
        <p:spPr>
          <a:xfrm>
            <a:off x="6593971" y="920139"/>
            <a:ext cx="4030036" cy="2508861"/>
          </a:xfrm>
        </p:spPr>
      </p:pic>
      <p:pic>
        <p:nvPicPr>
          <p:cNvPr id="12" name="Bilde 11" descr="Et bilde som inneholder utendørs, konstruksjon, hus, gress&#10;&#10;Automatisk generert beskrivelse">
            <a:extLst>
              <a:ext uri="{FF2B5EF4-FFF2-40B4-BE49-F238E27FC236}">
                <a16:creationId xmlns:a16="http://schemas.microsoft.com/office/drawing/2014/main" id="{0E9EEE69-8CEC-237F-AB01-C3265EE38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25017" r="5582" b="32911"/>
          <a:stretch/>
        </p:blipFill>
        <p:spPr>
          <a:xfrm>
            <a:off x="6593969" y="3619618"/>
            <a:ext cx="4030037" cy="2516786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1F5F262-6826-2C44-577D-1C2727AB0949}"/>
              </a:ext>
            </a:extLst>
          </p:cNvPr>
          <p:cNvSpPr txBox="1"/>
          <p:nvPr/>
        </p:nvSpPr>
        <p:spPr>
          <a:xfrm>
            <a:off x="7777113" y="6327022"/>
            <a:ext cx="272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Aas gård, Gjøvik</a:t>
            </a:r>
          </a:p>
        </p:txBody>
      </p:sp>
    </p:spTree>
    <p:extLst>
      <p:ext uri="{BB962C8B-B14F-4D97-AF65-F5344CB8AC3E}">
        <p14:creationId xmlns:p14="http://schemas.microsoft.com/office/powerpoint/2010/main" val="213205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618CB5-4407-B055-717E-0299524A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Norge, antall søknader/søknadssum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2B99C8-3F73-C278-3979-A2D1D550C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D6CA1D-54B2-18A7-A4F4-F3C4819E3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9BCFB3D-3963-F8A8-CE01-2C35D84C2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41432"/>
              </p:ext>
            </p:extLst>
          </p:nvPr>
        </p:nvGraphicFramePr>
        <p:xfrm>
          <a:off x="542926" y="1883471"/>
          <a:ext cx="11106150" cy="4185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230">
                  <a:extLst>
                    <a:ext uri="{9D8B030D-6E8A-4147-A177-3AD203B41FA5}">
                      <a16:colId xmlns:a16="http://schemas.microsoft.com/office/drawing/2014/main" val="3192728540"/>
                    </a:ext>
                  </a:extLst>
                </a:gridCol>
                <a:gridCol w="2221230">
                  <a:extLst>
                    <a:ext uri="{9D8B030D-6E8A-4147-A177-3AD203B41FA5}">
                      <a16:colId xmlns:a16="http://schemas.microsoft.com/office/drawing/2014/main" val="1210211237"/>
                    </a:ext>
                  </a:extLst>
                </a:gridCol>
                <a:gridCol w="2221230">
                  <a:extLst>
                    <a:ext uri="{9D8B030D-6E8A-4147-A177-3AD203B41FA5}">
                      <a16:colId xmlns:a16="http://schemas.microsoft.com/office/drawing/2014/main" val="49744872"/>
                    </a:ext>
                  </a:extLst>
                </a:gridCol>
                <a:gridCol w="2221230">
                  <a:extLst>
                    <a:ext uri="{9D8B030D-6E8A-4147-A177-3AD203B41FA5}">
                      <a16:colId xmlns:a16="http://schemas.microsoft.com/office/drawing/2014/main" val="454901536"/>
                    </a:ext>
                  </a:extLst>
                </a:gridCol>
                <a:gridCol w="2221230">
                  <a:extLst>
                    <a:ext uri="{9D8B030D-6E8A-4147-A177-3AD203B41FA5}">
                      <a16:colId xmlns:a16="http://schemas.microsoft.com/office/drawing/2014/main" val="2505228312"/>
                    </a:ext>
                  </a:extLst>
                </a:gridCol>
              </a:tblGrid>
              <a:tr h="764470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År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Antall  </a:t>
                      </a:r>
                      <a:b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søknader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Søknads</a:t>
                      </a:r>
                      <a:b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beløp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Antall </a:t>
                      </a:r>
                      <a:b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innvilget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Innvilget</a:t>
                      </a:r>
                      <a:b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beløp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2216981"/>
                  </a:ext>
                </a:extLst>
              </a:tr>
              <a:tr h="570178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1 103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355 385 484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571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108 184 000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7536677"/>
                  </a:ext>
                </a:extLst>
              </a:tr>
              <a:tr h="570178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1 219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325 334 568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687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120 814 000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7167739"/>
                  </a:ext>
                </a:extLst>
              </a:tr>
              <a:tr h="570178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1 960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558 650 792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867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141 517 000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1582127"/>
                  </a:ext>
                </a:extLst>
              </a:tr>
              <a:tr h="570178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1 667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513 469 789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117 481 000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6097250"/>
                  </a:ext>
                </a:extLst>
              </a:tr>
              <a:tr h="570178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1 763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567 300 461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118 614 000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5759981"/>
                  </a:ext>
                </a:extLst>
              </a:tr>
              <a:tr h="570178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7 712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2 320 141 094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3 577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606 610 000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3086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23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618CB5-4407-B055-717E-0299524A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Akershus, støtteordninger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2B99C8-3F73-C278-3979-A2D1D550C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D6CA1D-54B2-18A7-A4F4-F3C4819E3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41A6D35D-269A-34B0-65F2-3F4AA1C32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04224"/>
              </p:ext>
            </p:extLst>
          </p:nvPr>
        </p:nvGraphicFramePr>
        <p:xfrm>
          <a:off x="454478" y="1883474"/>
          <a:ext cx="11194597" cy="4185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3">
                  <a:extLst>
                    <a:ext uri="{9D8B030D-6E8A-4147-A177-3AD203B41FA5}">
                      <a16:colId xmlns:a16="http://schemas.microsoft.com/office/drawing/2014/main" val="3234879660"/>
                    </a:ext>
                  </a:extLst>
                </a:gridCol>
                <a:gridCol w="2805173">
                  <a:extLst>
                    <a:ext uri="{9D8B030D-6E8A-4147-A177-3AD203B41FA5}">
                      <a16:colId xmlns:a16="http://schemas.microsoft.com/office/drawing/2014/main" val="1767248092"/>
                    </a:ext>
                  </a:extLst>
                </a:gridCol>
                <a:gridCol w="2805173">
                  <a:extLst>
                    <a:ext uri="{9D8B030D-6E8A-4147-A177-3AD203B41FA5}">
                      <a16:colId xmlns:a16="http://schemas.microsoft.com/office/drawing/2014/main" val="3112539676"/>
                    </a:ext>
                  </a:extLst>
                </a:gridCol>
                <a:gridCol w="2779078">
                  <a:extLst>
                    <a:ext uri="{9D8B030D-6E8A-4147-A177-3AD203B41FA5}">
                      <a16:colId xmlns:a16="http://schemas.microsoft.com/office/drawing/2014/main" val="4287612829"/>
                    </a:ext>
                  </a:extLst>
                </a:gridCol>
              </a:tblGrid>
              <a:tr h="492913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Søknadstype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8087472"/>
                  </a:ext>
                </a:extLst>
              </a:tr>
              <a:tr h="492913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Faste kulturminner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35135"/>
                  </a:ext>
                </a:extLst>
              </a:tr>
              <a:tr h="492913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Fartøy og båter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8095037"/>
                  </a:ext>
                </a:extLst>
              </a:tr>
              <a:tr h="492913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Sikringstiltak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7005399"/>
                  </a:ext>
                </a:extLst>
              </a:tr>
              <a:tr h="492913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Fagseminar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4489075"/>
                  </a:ext>
                </a:extLst>
              </a:tr>
              <a:tr h="122806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Rullende og bevegelige kulturminner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6427962"/>
                  </a:ext>
                </a:extLst>
              </a:tr>
              <a:tr h="492913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Formidling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8498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09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618CB5-4407-B055-717E-0299524A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Akershus, antall søknader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2B99C8-3F73-C278-3979-A2D1D550C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D6CA1D-54B2-18A7-A4F4-F3C4819E3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AA02D26F-A4B2-45C1-CF38-ABF53DFA0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9990"/>
              </p:ext>
            </p:extLst>
          </p:nvPr>
        </p:nvGraphicFramePr>
        <p:xfrm>
          <a:off x="467360" y="1883473"/>
          <a:ext cx="11270162" cy="4185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098">
                  <a:extLst>
                    <a:ext uri="{9D8B030D-6E8A-4147-A177-3AD203B41FA5}">
                      <a16:colId xmlns:a16="http://schemas.microsoft.com/office/drawing/2014/main" val="3202439069"/>
                    </a:ext>
                  </a:extLst>
                </a:gridCol>
                <a:gridCol w="3731532">
                  <a:extLst>
                    <a:ext uri="{9D8B030D-6E8A-4147-A177-3AD203B41FA5}">
                      <a16:colId xmlns:a16="http://schemas.microsoft.com/office/drawing/2014/main" val="1056812651"/>
                    </a:ext>
                  </a:extLst>
                </a:gridCol>
                <a:gridCol w="3731532">
                  <a:extLst>
                    <a:ext uri="{9D8B030D-6E8A-4147-A177-3AD203B41FA5}">
                      <a16:colId xmlns:a16="http://schemas.microsoft.com/office/drawing/2014/main" val="2989367636"/>
                    </a:ext>
                  </a:extLst>
                </a:gridCol>
              </a:tblGrid>
              <a:tr h="622835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År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Antall  </a:t>
                      </a:r>
                      <a:b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søknader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Antall </a:t>
                      </a:r>
                      <a:b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tilskudd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495032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4967569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2255102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4220144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7328529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600265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0369139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321170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432351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8461488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6633193"/>
                  </a:ext>
                </a:extLst>
              </a:tr>
              <a:tr h="323882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5371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17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618CB5-4407-B055-717E-0299524A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Akershus, søknadsbeløp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2B99C8-3F73-C278-3979-A2D1D550C7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D6CA1D-54B2-18A7-A4F4-F3C4819E3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AA02D26F-A4B2-45C1-CF38-ABF53DFA0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68171"/>
              </p:ext>
            </p:extLst>
          </p:nvPr>
        </p:nvGraphicFramePr>
        <p:xfrm>
          <a:off x="542926" y="1883473"/>
          <a:ext cx="11106147" cy="433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049">
                  <a:extLst>
                    <a:ext uri="{9D8B030D-6E8A-4147-A177-3AD203B41FA5}">
                      <a16:colId xmlns:a16="http://schemas.microsoft.com/office/drawing/2014/main" val="3202439069"/>
                    </a:ext>
                  </a:extLst>
                </a:gridCol>
                <a:gridCol w="3702049">
                  <a:extLst>
                    <a:ext uri="{9D8B030D-6E8A-4147-A177-3AD203B41FA5}">
                      <a16:colId xmlns:a16="http://schemas.microsoft.com/office/drawing/2014/main" val="1056812651"/>
                    </a:ext>
                  </a:extLst>
                </a:gridCol>
                <a:gridCol w="3702049">
                  <a:extLst>
                    <a:ext uri="{9D8B030D-6E8A-4147-A177-3AD203B41FA5}">
                      <a16:colId xmlns:a16="http://schemas.microsoft.com/office/drawing/2014/main" val="2989367636"/>
                    </a:ext>
                  </a:extLst>
                </a:gridCol>
              </a:tblGrid>
              <a:tr h="658134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År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Søknads</a:t>
                      </a:r>
                      <a:b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beløp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Tilskudds</a:t>
                      </a:r>
                      <a:b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beløp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5495032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11 713 124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3 382 788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4967569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12 904 202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3 463 000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2255102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17 243 310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4 919 000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4220144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21 979 217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5 029 500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7328529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20 659 396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5 742 000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600265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35 432 984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7 509 000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0369139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16 338 633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4 712 000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321170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41 551 826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6 744 000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432351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11 803 898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4 282 000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8461488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22 950 464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5 654 000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6633193"/>
                  </a:ext>
                </a:extLst>
              </a:tr>
              <a:tr h="334129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212 577 054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51 437 288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5371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03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79796"/>
      </a:accent1>
      <a:accent2>
        <a:srgbClr val="FFD78B"/>
      </a:accent2>
      <a:accent3>
        <a:srgbClr val="91D7D7"/>
      </a:accent3>
      <a:accent4>
        <a:srgbClr val="7CBB85"/>
      </a:accent4>
      <a:accent5>
        <a:srgbClr val="583726"/>
      </a:accent5>
      <a:accent6>
        <a:srgbClr val="38553F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lturminnefondet" id="{8A5D9B67-58FD-2140-8ADB-707B06705CF9}" vid="{B88C8644-726E-284B-9E55-3FD3814BB10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66dacf-bb21-4cf3-acca-324b41a52e6d">
      <Terms xmlns="http://schemas.microsoft.com/office/infopath/2007/PartnerControls"/>
    </lcf76f155ced4ddcb4097134ff3c332f>
    <TaxCatchAll xmlns="ea5d4075-4753-47fa-a5f9-71eb3241708c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8C72F0347D334EA07ECEA9229EBD2A" ma:contentTypeVersion="20" ma:contentTypeDescription="Opprett et nytt dokument." ma:contentTypeScope="" ma:versionID="245b8d1c468643e78996ea7c530ad906">
  <xsd:schema xmlns:xsd="http://www.w3.org/2001/XMLSchema" xmlns:xs="http://www.w3.org/2001/XMLSchema" xmlns:p="http://schemas.microsoft.com/office/2006/metadata/properties" xmlns:ns2="ea5d4075-4753-47fa-a5f9-71eb3241708c" xmlns:ns3="5566dacf-bb21-4cf3-acca-324b41a52e6d" targetNamespace="http://schemas.microsoft.com/office/2006/metadata/properties" ma:root="true" ma:fieldsID="796d6c7a1b56b698c445d3c597eb501b" ns2:_="" ns3:_="">
    <xsd:import namespace="ea5d4075-4753-47fa-a5f9-71eb3241708c"/>
    <xsd:import namespace="5566dacf-bb21-4cf3-acca-324b41a52e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d4075-4753-47fa-a5f9-71eb324170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Sist delt etter bru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Sist delt etter klokkeslett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0cdffe5-c743-44ba-9b9f-c14e0e91d384}" ma:internalName="TaxCatchAll" ma:showField="CatchAllData" ma:web="ea5d4075-4753-47fa-a5f9-71eb324170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6dacf-bb21-4cf3-acca-324b41a52e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d849ac7b-78a6-466f-9c31-fe7db4837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515114-AB6A-45A9-B717-AC4B4272E824}">
  <ds:schemaRefs>
    <ds:schemaRef ds:uri="ea5d4075-4753-47fa-a5f9-71eb3241708c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566dacf-bb21-4cf3-acca-324b41a52e6d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D776414-03AE-402F-BFA6-8B3AC10B47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DB3BA6-FED3-4D53-A49B-BE5392D340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5d4075-4753-47fa-a5f9-71eb3241708c"/>
    <ds:schemaRef ds:uri="5566dacf-bb21-4cf3-acca-324b41a52e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9184</TotalTime>
  <Words>746</Words>
  <Application>Microsoft Office PowerPoint</Application>
  <PresentationFormat>Widescreen</PresentationFormat>
  <Paragraphs>204</Paragraphs>
  <Slides>28</Slides>
  <Notes>0</Notes>
  <HiddenSlides>4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3" baseType="lpstr">
      <vt:lpstr>Arial</vt:lpstr>
      <vt:lpstr>Calibri</vt:lpstr>
      <vt:lpstr>Corbel</vt:lpstr>
      <vt:lpstr>Vito</vt:lpstr>
      <vt:lpstr>Office-tema</vt:lpstr>
      <vt:lpstr>PowerPoint-presentasjon</vt:lpstr>
      <vt:lpstr>Vern gjennom aktiv bruk</vt:lpstr>
      <vt:lpstr>Bygg som skal rives (SSB)</vt:lpstr>
      <vt:lpstr>Å ta vare på det vi har</vt:lpstr>
      <vt:lpstr>Kulturminnefondet 2003 -2023</vt:lpstr>
      <vt:lpstr>Norge, antall søknader/søknadssum</vt:lpstr>
      <vt:lpstr>Akershus, støtteordninger</vt:lpstr>
      <vt:lpstr>Akershus, antall søknader</vt:lpstr>
      <vt:lpstr>Akershus, søknadsbeløp</vt:lpstr>
      <vt:lpstr>PowerPoint-presentasjon</vt:lpstr>
      <vt:lpstr>PowerPoint-presentasjon</vt:lpstr>
      <vt:lpstr>PowerPoint-presentasjon</vt:lpstr>
      <vt:lpstr>PowerPoint-presentasjon</vt:lpstr>
      <vt:lpstr>Støtteordningar</vt:lpstr>
      <vt:lpstr>Støtteordninger</vt:lpstr>
      <vt:lpstr>Tilskudd</vt:lpstr>
      <vt:lpstr>PowerPoint-presentasjon</vt:lpstr>
      <vt:lpstr>PowerPoint-presentasjon</vt:lpstr>
      <vt:lpstr>PowerPoint-presentasjon</vt:lpstr>
      <vt:lpstr>PowerPoint-presentasjon</vt:lpstr>
      <vt:lpstr>Botn skysstasjon   </vt:lpstr>
      <vt:lpstr>Ramstadstua, Nannestad</vt:lpstr>
      <vt:lpstr>Redningsskøyta «Liv»  bygget i 1893 </vt:lpstr>
      <vt:lpstr>Kurs i reprasjonslaft</vt:lpstr>
      <vt:lpstr>DH.82 Tiger Moth LN-MAX </vt:lpstr>
      <vt:lpstr>Stiftelsen Sætre Gård</vt:lpstr>
      <vt:lpstr>PowerPoint-presentasjon</vt:lpstr>
      <vt:lpstr>Takk for meg !  www.kulturminnefondet.no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Line Vikhagen Lyngstad</dc:creator>
  <cp:lastModifiedBy>Tommy Christensen</cp:lastModifiedBy>
  <cp:revision>23</cp:revision>
  <cp:lastPrinted>2024-01-15T12:12:01Z</cp:lastPrinted>
  <dcterms:created xsi:type="dcterms:W3CDTF">2023-08-25T07:42:53Z</dcterms:created>
  <dcterms:modified xsi:type="dcterms:W3CDTF">2024-01-31T12:11:34Z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0x010100818C72F0347D334EA07ECEA9229EBD2A</vt:lpwstr>
  </property>
</Properties>
</file>