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323" r:id="rId4"/>
    <p:sldId id="260" r:id="rId5"/>
    <p:sldId id="324" r:id="rId6"/>
    <p:sldId id="262" r:id="rId7"/>
    <p:sldId id="263" r:id="rId8"/>
    <p:sldId id="270" r:id="rId9"/>
    <p:sldId id="264" r:id="rId10"/>
    <p:sldId id="325" r:id="rId11"/>
    <p:sldId id="266" r:id="rId12"/>
    <p:sldId id="267" r:id="rId13"/>
    <p:sldId id="326" r:id="rId14"/>
    <p:sldId id="269" r:id="rId15"/>
    <p:sldId id="271" r:id="rId16"/>
    <p:sldId id="272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2D2C-2129-AC44-93F7-29B7AC68B64C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35D43-04D4-9048-AE5C-43E3C7016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7666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2D2C-2129-AC44-93F7-29B7AC68B64C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35D43-04D4-9048-AE5C-43E3C7016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371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2D2C-2129-AC44-93F7-29B7AC68B64C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35D43-04D4-9048-AE5C-43E3C7016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5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2D2C-2129-AC44-93F7-29B7AC68B64C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35D43-04D4-9048-AE5C-43E3C7016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1392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2D2C-2129-AC44-93F7-29B7AC68B64C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35D43-04D4-9048-AE5C-43E3C7016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1380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2D2C-2129-AC44-93F7-29B7AC68B64C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35D43-04D4-9048-AE5C-43E3C7016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3265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2D2C-2129-AC44-93F7-29B7AC68B64C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35D43-04D4-9048-AE5C-43E3C7016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6185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2D2C-2129-AC44-93F7-29B7AC68B64C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35D43-04D4-9048-AE5C-43E3C7016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196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2D2C-2129-AC44-93F7-29B7AC68B64C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35D43-04D4-9048-AE5C-43E3C7016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226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2D2C-2129-AC44-93F7-29B7AC68B64C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35D43-04D4-9048-AE5C-43E3C7016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436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2D2C-2129-AC44-93F7-29B7AC68B64C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35D43-04D4-9048-AE5C-43E3C7016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9800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72D2C-2129-AC44-93F7-29B7AC68B64C}" type="datetimeFigureOut">
              <a:rPr lang="nb-NO" smtClean="0"/>
              <a:t>27.09.2022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35D43-04D4-9048-AE5C-43E3C70168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762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ipshistorie.net/" TargetMode="External"/><Relationship Id="rId2" Type="http://schemas.openxmlformats.org/officeDocument/2006/relationships/hyperlink" Target="http://www.skipet.no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31475" y="2130426"/>
            <a:ext cx="8555788" cy="1470025"/>
          </a:xfrm>
        </p:spPr>
        <p:txBody>
          <a:bodyPr>
            <a:noAutofit/>
          </a:bodyPr>
          <a:lstStyle/>
          <a:p>
            <a:r>
              <a:rPr lang="nb-NO" sz="4800" dirty="0">
                <a:latin typeface="Book Antiqua"/>
                <a:cs typeface="Book Antiqua"/>
              </a:rPr>
              <a:t>På sporet av den tapte tid</a:t>
            </a:r>
            <a:r>
              <a:rPr lang="mr-IN" sz="4800" dirty="0">
                <a:latin typeface="Book Antiqua"/>
                <a:cs typeface="Book Antiqua"/>
              </a:rPr>
              <a:t>…</a:t>
            </a:r>
            <a:r>
              <a:rPr lang="nb-NO" sz="4800" dirty="0">
                <a:latin typeface="Book Antiqua"/>
                <a:cs typeface="Book Antiqua"/>
              </a:rPr>
              <a:t>.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343485" y="3600450"/>
            <a:ext cx="7455568" cy="2696076"/>
          </a:xfrm>
        </p:spPr>
        <p:txBody>
          <a:bodyPr>
            <a:normAutofit fontScale="85000" lnSpcReduction="20000"/>
          </a:bodyPr>
          <a:lstStyle/>
          <a:p>
            <a:r>
              <a:rPr lang="nb-NO" sz="4300" dirty="0">
                <a:solidFill>
                  <a:schemeClr val="tx2"/>
                </a:solidFill>
              </a:rPr>
              <a:t>Den immaterielle maritime kulturarv</a:t>
            </a:r>
          </a:p>
          <a:p>
            <a:endParaRPr lang="nb-NO" dirty="0"/>
          </a:p>
          <a:p>
            <a:r>
              <a:rPr lang="nb-NO" dirty="0"/>
              <a:t>Riksantikvaren og Norsk Kulturvernforbund </a:t>
            </a:r>
          </a:p>
          <a:p>
            <a:r>
              <a:rPr lang="nb-NO" dirty="0"/>
              <a:t>24. september 2022</a:t>
            </a:r>
          </a:p>
          <a:p>
            <a:endParaRPr lang="nb-NO" dirty="0"/>
          </a:p>
          <a:p>
            <a:r>
              <a:rPr lang="nb-NO" dirty="0"/>
              <a:t>Dag Bakka, Foreningen Skipet</a:t>
            </a:r>
          </a:p>
        </p:txBody>
      </p:sp>
      <p:pic>
        <p:nvPicPr>
          <p:cNvPr id="4" name="Bilde 3" descr="flagg uts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1" y="540257"/>
            <a:ext cx="2212153" cy="1416379"/>
          </a:xfrm>
          <a:prstGeom prst="rect">
            <a:avLst/>
          </a:prstGeom>
        </p:spPr>
      </p:pic>
      <p:pic>
        <p:nvPicPr>
          <p:cNvPr id="5" name="Bilde 4" descr="Løve-Scholeus 158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485" y="353448"/>
            <a:ext cx="1472184" cy="194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4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Grå skuter grå ha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7195">
            <a:off x="1942516" y="349528"/>
            <a:ext cx="4255751" cy="6140015"/>
          </a:xfrm>
          <a:prstGeom prst="rect">
            <a:avLst/>
          </a:prstGeom>
        </p:spPr>
      </p:pic>
      <p:pic>
        <p:nvPicPr>
          <p:cNvPr id="5" name="Bilde 4" descr="Svenskeskøyta SILVER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718">
            <a:off x="6551448" y="652449"/>
            <a:ext cx="3655498" cy="517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64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Reederietablering N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147">
            <a:off x="1958184" y="535940"/>
            <a:ext cx="4012934" cy="5875052"/>
          </a:xfrm>
          <a:prstGeom prst="rect">
            <a:avLst/>
          </a:prstGeom>
        </p:spPr>
      </p:pic>
      <p:pic>
        <p:nvPicPr>
          <p:cNvPr id="3" name="Bilde 2" descr="Einar Saan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906">
            <a:off x="6278065" y="411605"/>
            <a:ext cx="4057313" cy="595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50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Helgeland 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553">
            <a:off x="1947542" y="454384"/>
            <a:ext cx="4203588" cy="6128364"/>
          </a:xfrm>
          <a:prstGeom prst="rect">
            <a:avLst/>
          </a:prstGeom>
        </p:spPr>
      </p:pic>
      <p:pic>
        <p:nvPicPr>
          <p:cNvPr id="3" name="Bilde 2" descr="Larvik S&amp;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416">
            <a:off x="6111655" y="356251"/>
            <a:ext cx="4430097" cy="620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23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Screen Shot 2022-09-20 at 11.09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133">
            <a:off x="2128510" y="442733"/>
            <a:ext cx="3564065" cy="5918648"/>
          </a:xfrm>
          <a:prstGeom prst="rect">
            <a:avLst/>
          </a:prstGeom>
        </p:spPr>
      </p:pic>
      <p:pic>
        <p:nvPicPr>
          <p:cNvPr id="6" name="Bilde 5" descr="Screen Shot 2022-09-20 at 11.06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099">
            <a:off x="6314469" y="1861468"/>
            <a:ext cx="3784136" cy="409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2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creen Shot 2022-09-20 at 11.06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07" y="198065"/>
            <a:ext cx="4907499" cy="6058459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7431624" y="274638"/>
            <a:ext cx="2828552" cy="5830424"/>
          </a:xfrm>
        </p:spPr>
        <p:txBody>
          <a:bodyPr anchor="t">
            <a:normAutofit/>
          </a:bodyPr>
          <a:lstStyle/>
          <a:p>
            <a:pPr algn="l"/>
            <a:r>
              <a:rPr lang="nb-NO" sz="2800" dirty="0"/>
              <a:t>Antall </a:t>
            </a:r>
            <a:r>
              <a:rPr lang="nb-NO" sz="2800" dirty="0" err="1"/>
              <a:t>reg</a:t>
            </a:r>
            <a:r>
              <a:rPr lang="nb-NO" sz="2800" dirty="0"/>
              <a:t> på </a:t>
            </a:r>
            <a:r>
              <a:rPr lang="nb-NO" sz="2800" dirty="0" err="1"/>
              <a:t>Fb</a:t>
            </a:r>
            <a:r>
              <a:rPr lang="nb-NO" sz="2800" dirty="0"/>
              <a:t>-siden er </a:t>
            </a:r>
            <a:r>
              <a:rPr lang="nb-NO" sz="2800" dirty="0" err="1"/>
              <a:t>ca</a:t>
            </a:r>
            <a:r>
              <a:rPr lang="nb-NO" sz="2800" dirty="0"/>
              <a:t> 4000, langt over medlemstallet i Skipet (1600)</a:t>
            </a:r>
            <a:br>
              <a:rPr lang="nb-NO" sz="2800" dirty="0"/>
            </a:br>
            <a:br>
              <a:rPr lang="nb-NO" sz="2800" dirty="0"/>
            </a:br>
            <a:r>
              <a:rPr lang="nb-NO" sz="2800" dirty="0" err="1"/>
              <a:t>Skipet.no</a:t>
            </a:r>
            <a:br>
              <a:rPr lang="nb-NO" sz="2800" dirty="0"/>
            </a:br>
            <a:r>
              <a:rPr lang="nb-NO" sz="2800" dirty="0" err="1"/>
              <a:t>ca</a:t>
            </a:r>
            <a:r>
              <a:rPr lang="nb-NO" sz="2800" dirty="0"/>
              <a:t> 32 000 besøk</a:t>
            </a:r>
            <a:br>
              <a:rPr lang="nb-NO" sz="2800" dirty="0"/>
            </a:br>
            <a:r>
              <a:rPr lang="nb-NO" sz="2800" dirty="0"/>
              <a:t>   </a:t>
            </a:r>
            <a:br>
              <a:rPr lang="nb-NO" sz="2800" dirty="0"/>
            </a:br>
            <a:r>
              <a:rPr lang="nb-NO" sz="2800" dirty="0" err="1"/>
              <a:t>Skipshistorie.net</a:t>
            </a:r>
            <a:br>
              <a:rPr lang="nb-NO" sz="2800" dirty="0"/>
            </a:br>
            <a:r>
              <a:rPr lang="nb-NO" sz="2800" dirty="0" err="1"/>
              <a:t>ca</a:t>
            </a:r>
            <a:r>
              <a:rPr lang="nb-NO" sz="2800" dirty="0"/>
              <a:t> 270 000 besøk</a:t>
            </a:r>
            <a:br>
              <a:rPr lang="nb-NO" sz="2800" dirty="0"/>
            </a:br>
            <a:br>
              <a:rPr lang="nb-NO" sz="2800" dirty="0"/>
            </a:br>
            <a:r>
              <a:rPr lang="nb-NO" sz="2800" dirty="0"/>
              <a:t>Engasjerer mange</a:t>
            </a:r>
          </a:p>
        </p:txBody>
      </p:sp>
    </p:spTree>
    <p:extLst>
      <p:ext uri="{BB962C8B-B14F-4D97-AF65-F5344CB8AC3E}">
        <p14:creationId xmlns:p14="http://schemas.microsoft.com/office/powerpoint/2010/main" val="3374077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90450"/>
          </a:xfrm>
        </p:spPr>
        <p:txBody>
          <a:bodyPr/>
          <a:lstStyle/>
          <a:p>
            <a:r>
              <a:rPr lang="nb-NO" b="1" dirty="0">
                <a:solidFill>
                  <a:srgbClr val="3366FF"/>
                </a:solidFill>
              </a:rPr>
              <a:t>Samfunnsbidrag?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981200" y="1293249"/>
            <a:ext cx="8229600" cy="4832915"/>
          </a:xfrm>
        </p:spPr>
        <p:txBody>
          <a:bodyPr>
            <a:normAutofit lnSpcReduction="10000"/>
          </a:bodyPr>
          <a:lstStyle/>
          <a:p>
            <a:r>
              <a:rPr lang="nb-NO" dirty="0"/>
              <a:t>Stor mengde kunnskap + fakta</a:t>
            </a:r>
          </a:p>
          <a:p>
            <a:r>
              <a:rPr lang="nb-NO" dirty="0"/>
              <a:t>Litt blir prosessert &gt; publisert</a:t>
            </a:r>
          </a:p>
          <a:p>
            <a:r>
              <a:rPr lang="nb-NO" dirty="0"/>
              <a:t>Foreningens fotosamling kan sikres</a:t>
            </a:r>
          </a:p>
          <a:p>
            <a:r>
              <a:rPr lang="nb-NO" dirty="0"/>
              <a:t>Resten er personavhengig, mye vil forsvinne</a:t>
            </a:r>
          </a:p>
          <a:p>
            <a:r>
              <a:rPr lang="nb-NO" dirty="0"/>
              <a:t>Hva er viktig å ta vare på?</a:t>
            </a:r>
          </a:p>
          <a:p>
            <a:r>
              <a:rPr lang="nb-NO" dirty="0"/>
              <a:t>Hvem skal avgjøre </a:t>
            </a:r>
            <a:r>
              <a:rPr lang="mr-IN" dirty="0"/>
              <a:t>–</a:t>
            </a:r>
            <a:r>
              <a:rPr lang="nb-NO" dirty="0"/>
              <a:t> og gjøre?</a:t>
            </a:r>
          </a:p>
          <a:p>
            <a:r>
              <a:rPr lang="nb-NO" dirty="0"/>
              <a:t>Hvordan?</a:t>
            </a:r>
          </a:p>
          <a:p>
            <a:r>
              <a:rPr lang="nb-NO" dirty="0"/>
              <a:t>Finnes det en offentlig struktur for noe av det?</a:t>
            </a:r>
          </a:p>
        </p:txBody>
      </p:sp>
    </p:spTree>
    <p:extLst>
      <p:ext uri="{BB962C8B-B14F-4D97-AF65-F5344CB8AC3E}">
        <p14:creationId xmlns:p14="http://schemas.microsoft.com/office/powerpoint/2010/main" val="577786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rgbClr val="3366FF"/>
                </a:solidFill>
              </a:rPr>
              <a:t>Sikring av digitale ressurser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981200" y="1417639"/>
            <a:ext cx="8375106" cy="4708525"/>
          </a:xfrm>
        </p:spPr>
        <p:txBody>
          <a:bodyPr/>
          <a:lstStyle/>
          <a:p>
            <a:r>
              <a:rPr lang="nb-NO" dirty="0"/>
              <a:t>Dette gjelder for alle </a:t>
            </a:r>
            <a:r>
              <a:rPr lang="nb-NO" dirty="0" err="1"/>
              <a:t>KVs</a:t>
            </a:r>
            <a:r>
              <a:rPr lang="nb-NO" dirty="0"/>
              <a:t> organisasjoner</a:t>
            </a:r>
          </a:p>
          <a:p>
            <a:r>
              <a:rPr lang="nb-NO" dirty="0"/>
              <a:t>En </a:t>
            </a:r>
            <a:r>
              <a:rPr lang="nb-NO" i="1" dirty="0"/>
              <a:t>nasjonal strategi for sikring og tilgjengeliggjøring</a:t>
            </a:r>
            <a:r>
              <a:rPr lang="nb-NO" dirty="0"/>
              <a:t>, vil kreve noe midler</a:t>
            </a:r>
          </a:p>
          <a:p>
            <a:r>
              <a:rPr lang="nb-NO" dirty="0"/>
              <a:t>Nasjonal server</a:t>
            </a:r>
          </a:p>
          <a:p>
            <a:r>
              <a:rPr lang="nb-NO" dirty="0"/>
              <a:t>Hver organisasjon registrerer sine behov</a:t>
            </a:r>
          </a:p>
          <a:p>
            <a:r>
              <a:rPr lang="nb-NO" dirty="0"/>
              <a:t>Definerer/beskriver hva som bør sikres/format</a:t>
            </a:r>
          </a:p>
          <a:p>
            <a:r>
              <a:rPr lang="nb-NO" dirty="0"/>
              <a:t>Editor-funksjon i KV for struktur, innhold</a:t>
            </a:r>
          </a:p>
          <a:p>
            <a:r>
              <a:rPr lang="nb-NO" dirty="0"/>
              <a:t>Så får vi ta det derfra</a:t>
            </a:r>
          </a:p>
        </p:txBody>
      </p:sp>
    </p:spTree>
    <p:extLst>
      <p:ext uri="{BB962C8B-B14F-4D97-AF65-F5344CB8AC3E}">
        <p14:creationId xmlns:p14="http://schemas.microsoft.com/office/powerpoint/2010/main" val="461106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Loshavn 23.6.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24885"/>
            <a:ext cx="9144000" cy="5146842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3621382" y="5820054"/>
            <a:ext cx="5173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maritim kultur</a:t>
            </a:r>
          </a:p>
        </p:txBody>
      </p:sp>
    </p:spTree>
    <p:extLst>
      <p:ext uri="{BB962C8B-B14F-4D97-AF65-F5344CB8AC3E}">
        <p14:creationId xmlns:p14="http://schemas.microsoft.com/office/powerpoint/2010/main" val="758278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5101201" y="274638"/>
            <a:ext cx="5109599" cy="1251627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Cambria"/>
                <a:cs typeface="Cambria"/>
              </a:rPr>
              <a:t>FORENINGEN SKIPET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981200" y="2749608"/>
            <a:ext cx="8229600" cy="3774886"/>
          </a:xfrm>
        </p:spPr>
        <p:txBody>
          <a:bodyPr/>
          <a:lstStyle/>
          <a:p>
            <a:r>
              <a:rPr lang="nb-NO" dirty="0"/>
              <a:t>1973 Norsk Skipsfartshistorisk Selskap</a:t>
            </a:r>
          </a:p>
          <a:p>
            <a:r>
              <a:rPr lang="nb-NO" dirty="0"/>
              <a:t>Del av en bølge, internasjonalt</a:t>
            </a:r>
          </a:p>
          <a:p>
            <a:r>
              <a:rPr lang="nb-NO" dirty="0"/>
              <a:t>Kystkultur, fartøyvern</a:t>
            </a:r>
          </a:p>
          <a:p>
            <a:r>
              <a:rPr lang="nb-NO" dirty="0"/>
              <a:t>Sikre og gjenoppdage vår nære historie</a:t>
            </a:r>
          </a:p>
          <a:p>
            <a:r>
              <a:rPr lang="nb-NO" dirty="0"/>
              <a:t>Et generasjonsfenomen?</a:t>
            </a:r>
          </a:p>
          <a:p>
            <a:r>
              <a:rPr lang="nb-NO" dirty="0"/>
              <a:t>Fra samlerforening til kulturvernaktør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 descr="Logo NSS PM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21" y="510264"/>
            <a:ext cx="31877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46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b="1" dirty="0">
                <a:solidFill>
                  <a:srgbClr val="3366FF"/>
                </a:solidFill>
              </a:rPr>
              <a:t>Det maritime kulturvern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5025299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Svært bredt felt, mange aktører</a:t>
            </a:r>
          </a:p>
          <a:p>
            <a:pPr marL="0" indent="0">
              <a:buNone/>
            </a:pPr>
            <a:r>
              <a:rPr lang="nb-NO" dirty="0"/>
              <a:t>Hva er vårt område?</a:t>
            </a:r>
          </a:p>
          <a:p>
            <a:r>
              <a:rPr lang="nb-NO" dirty="0"/>
              <a:t>Fartøy/skip (&lt; </a:t>
            </a:r>
            <a:r>
              <a:rPr lang="nb-NO" dirty="0" err="1"/>
              <a:t>ca</a:t>
            </a:r>
            <a:r>
              <a:rPr lang="nb-NO" dirty="0"/>
              <a:t> 50/60 fot) som </a:t>
            </a:r>
            <a:r>
              <a:rPr lang="nb-NO" i="1" dirty="0"/>
              <a:t>materialiserer</a:t>
            </a:r>
          </a:p>
          <a:p>
            <a:r>
              <a:rPr lang="nb-NO" dirty="0"/>
              <a:t>Eierskap, mannskap, miljø, tilknytning</a:t>
            </a:r>
          </a:p>
          <a:p>
            <a:r>
              <a:rPr lang="nb-NO" dirty="0"/>
              <a:t>Type, bruksområde, livsløp</a:t>
            </a:r>
          </a:p>
          <a:p>
            <a:r>
              <a:rPr lang="nb-NO" dirty="0"/>
              <a:t>Bygging, teknologi, skipsverft, ringvirkninger</a:t>
            </a:r>
          </a:p>
          <a:p>
            <a:r>
              <a:rPr lang="nb-NO" dirty="0"/>
              <a:t>Bruk, fartsområde, befraktning, fangst</a:t>
            </a:r>
          </a:p>
          <a:p>
            <a:r>
              <a:rPr lang="nb-NO" dirty="0"/>
              <a:t>Maritime miljøer og kulturlandskap</a:t>
            </a:r>
          </a:p>
        </p:txBody>
      </p:sp>
    </p:spTree>
    <p:extLst>
      <p:ext uri="{BB962C8B-B14F-4D97-AF65-F5344CB8AC3E}">
        <p14:creationId xmlns:p14="http://schemas.microsoft.com/office/powerpoint/2010/main" val="2645221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041255"/>
          </a:xfrm>
        </p:spPr>
        <p:txBody>
          <a:bodyPr>
            <a:normAutofit fontScale="90000"/>
          </a:bodyPr>
          <a:lstStyle/>
          <a:p>
            <a:r>
              <a:rPr lang="nb-NO" sz="3200" dirty="0"/>
              <a:t>D/S </a:t>
            </a:r>
            <a:r>
              <a:rPr lang="nb-NO" sz="3200" i="1" dirty="0" err="1"/>
              <a:t>Frameggen</a:t>
            </a:r>
            <a:r>
              <a:rPr lang="nb-NO" sz="3200" dirty="0"/>
              <a:t>, 3550 </a:t>
            </a:r>
            <a:r>
              <a:rPr lang="nb-NO" sz="3200" dirty="0" err="1"/>
              <a:t>tdw</a:t>
            </a:r>
            <a:br>
              <a:rPr lang="nb-NO" sz="3200" dirty="0"/>
            </a:br>
            <a:r>
              <a:rPr lang="nb-NO" sz="3200" dirty="0"/>
              <a:t>7.1948 Rosenberg </a:t>
            </a:r>
            <a:r>
              <a:rPr lang="nb-NO" sz="3200" dirty="0" err="1"/>
              <a:t>Mek</a:t>
            </a:r>
            <a:r>
              <a:rPr lang="nb-NO" sz="3200" dirty="0"/>
              <a:t> Verksted, Stavanger</a:t>
            </a:r>
          </a:p>
        </p:txBody>
      </p:sp>
      <p:pic>
        <p:nvPicPr>
          <p:cNvPr id="5" name="Bilde 4" descr="FRAMEGGEN 48 Hamburg 55.ddghansa.jp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949" y="1315893"/>
            <a:ext cx="7501453" cy="541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59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b="1" dirty="0">
                <a:solidFill>
                  <a:srgbClr val="3366FF"/>
                </a:solidFill>
              </a:rPr>
              <a:t>Skipets aktivitet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737879"/>
          </a:xfrm>
        </p:spPr>
        <p:txBody>
          <a:bodyPr>
            <a:normAutofit lnSpcReduction="10000"/>
          </a:bodyPr>
          <a:lstStyle/>
          <a:p>
            <a:r>
              <a:rPr lang="nb-NO" dirty="0"/>
              <a:t>”Skipet” medlemsblad, nå med sin 183. utgave</a:t>
            </a:r>
          </a:p>
          <a:p>
            <a:r>
              <a:rPr lang="nb-NO" dirty="0">
                <a:hlinkClick r:id="rId2"/>
              </a:rPr>
              <a:t>www.skipet.no</a:t>
            </a:r>
            <a:endParaRPr lang="nb-NO" dirty="0"/>
          </a:p>
          <a:p>
            <a:r>
              <a:rPr lang="nb-NO" dirty="0">
                <a:hlinkClick r:id="rId3"/>
              </a:rPr>
              <a:t>www.skipshistorie.net</a:t>
            </a:r>
            <a:endParaRPr lang="nb-NO" dirty="0"/>
          </a:p>
          <a:p>
            <a:r>
              <a:rPr lang="nb-NO" dirty="0"/>
              <a:t>Skipet </a:t>
            </a:r>
            <a:r>
              <a:rPr lang="nb-NO" dirty="0" err="1"/>
              <a:t>facebook</a:t>
            </a:r>
            <a:r>
              <a:rPr lang="nb-NO" dirty="0"/>
              <a:t>-gruppe</a:t>
            </a:r>
          </a:p>
          <a:p>
            <a:r>
              <a:rPr lang="nb-NO" dirty="0"/>
              <a:t>Møter i lokalforeninger Oslo/Vestfold, Farsund, Haugesund, Bergen, Kristiansund</a:t>
            </a:r>
          </a:p>
          <a:p>
            <a:r>
              <a:rPr lang="nb-NO" dirty="0"/>
              <a:t>Årsmøter rundt om i landet</a:t>
            </a:r>
          </a:p>
          <a:p>
            <a:r>
              <a:rPr lang="nb-NO" dirty="0"/>
              <a:t>Flere interne nettverk</a:t>
            </a:r>
          </a:p>
        </p:txBody>
      </p:sp>
    </p:spTree>
    <p:extLst>
      <p:ext uri="{BB962C8B-B14F-4D97-AF65-F5344CB8AC3E}">
        <p14:creationId xmlns:p14="http://schemas.microsoft.com/office/powerpoint/2010/main" val="430039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92385"/>
          </a:xfrm>
        </p:spPr>
        <p:txBody>
          <a:bodyPr>
            <a:normAutofit fontScale="90000"/>
          </a:bodyPr>
          <a:lstStyle/>
          <a:p>
            <a:r>
              <a:rPr lang="nb-NO" b="1" dirty="0">
                <a:solidFill>
                  <a:srgbClr val="3366FF"/>
                </a:solidFill>
              </a:rPr>
              <a:t>Immaterielle kulturminner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981200" y="1118486"/>
            <a:ext cx="8229600" cy="5510865"/>
          </a:xfrm>
        </p:spPr>
        <p:txBody>
          <a:bodyPr/>
          <a:lstStyle/>
          <a:p>
            <a:r>
              <a:rPr lang="nb-NO" dirty="0"/>
              <a:t>”Sjømannsminner”, førstehånds opplevelser og historie i form av artikler</a:t>
            </a:r>
          </a:p>
          <a:p>
            <a:r>
              <a:rPr lang="nb-NO" dirty="0"/>
              <a:t>Fotografier, fotosamlinger</a:t>
            </a:r>
          </a:p>
          <a:p>
            <a:r>
              <a:rPr lang="nb-NO" dirty="0"/>
              <a:t>Dokumentasjon</a:t>
            </a:r>
          </a:p>
          <a:p>
            <a:pPr lvl="1"/>
            <a:r>
              <a:rPr lang="nb-NO" dirty="0"/>
              <a:t>Personalia</a:t>
            </a:r>
          </a:p>
          <a:p>
            <a:pPr lvl="1"/>
            <a:r>
              <a:rPr lang="nb-NO" dirty="0"/>
              <a:t>Skip og fartøyer, komplett oversikt, forlis</a:t>
            </a:r>
          </a:p>
          <a:p>
            <a:pPr lvl="1"/>
            <a:r>
              <a:rPr lang="nb-NO" dirty="0"/>
              <a:t>Skipsbygging, teknologi</a:t>
            </a:r>
          </a:p>
          <a:p>
            <a:pPr lvl="1"/>
            <a:r>
              <a:rPr lang="nb-NO" dirty="0"/>
              <a:t>Skipsfart, rederi, fiske/fangst, sjøfolk</a:t>
            </a:r>
          </a:p>
          <a:p>
            <a:pPr lvl="1"/>
            <a:r>
              <a:rPr lang="nb-NO" dirty="0"/>
              <a:t>Rutefart, samferdsel, marine, fiske/fangst</a:t>
            </a:r>
          </a:p>
          <a:p>
            <a:pPr lvl="1"/>
            <a:r>
              <a:rPr lang="nb-NO" dirty="0"/>
              <a:t>Sjøfartsmiljøer</a:t>
            </a:r>
          </a:p>
        </p:txBody>
      </p:sp>
    </p:spTree>
    <p:extLst>
      <p:ext uri="{BB962C8B-B14F-4D97-AF65-F5344CB8AC3E}">
        <p14:creationId xmlns:p14="http://schemas.microsoft.com/office/powerpoint/2010/main" val="2940374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rgbClr val="3366FF"/>
                </a:solidFill>
              </a:rPr>
              <a:t>Hvor sitter ressursene?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/>
          <a:lstStyle/>
          <a:p>
            <a:r>
              <a:rPr lang="nb-NO" dirty="0"/>
              <a:t>Foreningen eier betydelige negativsamlinger</a:t>
            </a:r>
          </a:p>
          <a:p>
            <a:r>
              <a:rPr lang="nb-NO" dirty="0"/>
              <a:t>Øvrige ressurser sitter blant medlemmene som data, informasjoner, bilder, samlinger</a:t>
            </a:r>
          </a:p>
          <a:p>
            <a:r>
              <a:rPr lang="nb-NO" dirty="0"/>
              <a:t>Nettverk av aktive medlemmer</a:t>
            </a:r>
          </a:p>
          <a:p>
            <a:r>
              <a:rPr lang="nb-NO" dirty="0" err="1"/>
              <a:t>Div</a:t>
            </a:r>
            <a:r>
              <a:rPr lang="nb-NO" dirty="0"/>
              <a:t> fokusområder</a:t>
            </a:r>
          </a:p>
          <a:p>
            <a:r>
              <a:rPr lang="nb-NO" dirty="0"/>
              <a:t>Samlet database?</a:t>
            </a:r>
          </a:p>
          <a:p>
            <a:r>
              <a:rPr lang="nb-NO" dirty="0"/>
              <a:t>Kontakter lokalhistorie, slekt &amp; data</a:t>
            </a:r>
          </a:p>
          <a:p>
            <a:r>
              <a:rPr lang="nb-NO" dirty="0"/>
              <a:t>Mye er publisert på papir og nettsteder</a:t>
            </a:r>
          </a:p>
        </p:txBody>
      </p:sp>
    </p:spTree>
    <p:extLst>
      <p:ext uri="{BB962C8B-B14F-4D97-AF65-F5344CB8AC3E}">
        <p14:creationId xmlns:p14="http://schemas.microsoft.com/office/powerpoint/2010/main" val="2736659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ooker Valia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7378">
            <a:off x="1993801" y="629149"/>
            <a:ext cx="3969120" cy="5813789"/>
          </a:xfrm>
          <a:prstGeom prst="rect">
            <a:avLst/>
          </a:prstGeom>
        </p:spPr>
      </p:pic>
      <p:pic>
        <p:nvPicPr>
          <p:cNvPr id="5" name="Bilde 4" descr="Maskingu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031" y="581010"/>
            <a:ext cx="4223507" cy="598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8294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404</Words>
  <Application>Microsoft Office PowerPoint</Application>
  <PresentationFormat>Widescreen</PresentationFormat>
  <Paragraphs>69</Paragraphs>
  <Slides>16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1" baseType="lpstr">
      <vt:lpstr>Arial</vt:lpstr>
      <vt:lpstr>Book Antiqua</vt:lpstr>
      <vt:lpstr>Calibri</vt:lpstr>
      <vt:lpstr>Cambria</vt:lpstr>
      <vt:lpstr>2_Office-tema</vt:lpstr>
      <vt:lpstr>På sporet av den tapte tid….</vt:lpstr>
      <vt:lpstr>PowerPoint-presentasjon</vt:lpstr>
      <vt:lpstr>FORENINGEN SKIPET</vt:lpstr>
      <vt:lpstr>Det maritime kulturvern</vt:lpstr>
      <vt:lpstr>D/S Frameggen, 3550 tdw 7.1948 Rosenberg Mek Verksted, Stavanger</vt:lpstr>
      <vt:lpstr>Skipets aktivitet</vt:lpstr>
      <vt:lpstr>Immaterielle kulturminner</vt:lpstr>
      <vt:lpstr>Hvor sitter ressursene?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Antall reg på Fb-siden er ca 4000, langt over medlemstallet i Skipet (1600)  Skipet.no ca 32 000 besøk     Skipshistorie.net ca 270 000 besøk  Engasjerer mange</vt:lpstr>
      <vt:lpstr>Samfunnsbidrag?</vt:lpstr>
      <vt:lpstr>Sikring av digitale ressurser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På sporet av den tapte tid….</dc:title>
  <dc:creator>Tommy Christensen</dc:creator>
  <cp:lastModifiedBy>Tommy Christensen</cp:lastModifiedBy>
  <cp:revision>1</cp:revision>
  <dcterms:created xsi:type="dcterms:W3CDTF">2022-09-27T12:14:02Z</dcterms:created>
  <dcterms:modified xsi:type="dcterms:W3CDTF">2022-09-27T12:14:44Z</dcterms:modified>
</cp:coreProperties>
</file>