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Lst>
  <p:sldSz cx="18288000" cy="10287000"/>
  <p:notesSz cx="6858000" cy="9144000"/>
  <p:embeddedFontLst>
    <p:embeddedFont>
      <p:font typeface="Work Sans" charset="1" panose="00000000000000000000"/>
      <p:regular r:id="rId16"/>
    </p:embeddedFont>
    <p:embeddedFont>
      <p:font typeface="Work Sans Bold" charset="1" panose="00000000000000000000"/>
      <p:regular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fonts/font16.fntdata" Type="http://schemas.openxmlformats.org/officeDocument/2006/relationships/font"/><Relationship Id="rId17" Target="fonts/font17.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6A1A41"/>
        </a:solidFill>
      </p:bgPr>
    </p:bg>
    <p:spTree>
      <p:nvGrpSpPr>
        <p:cNvPr id="1" name=""/>
        <p:cNvGrpSpPr/>
        <p:nvPr/>
      </p:nvGrpSpPr>
      <p:grpSpPr>
        <a:xfrm>
          <a:off x="0" y="0"/>
          <a:ext cx="0" cy="0"/>
          <a:chOff x="0" y="0"/>
          <a:chExt cx="0" cy="0"/>
        </a:xfrm>
      </p:grpSpPr>
      <p:sp>
        <p:nvSpPr>
          <p:cNvPr name="Freeform 2" id="2"/>
          <p:cNvSpPr/>
          <p:nvPr/>
        </p:nvSpPr>
        <p:spPr>
          <a:xfrm flipH="false" flipV="false" rot="0">
            <a:off x="2657339" y="1028700"/>
            <a:ext cx="12361322" cy="5150551"/>
          </a:xfrm>
          <a:custGeom>
            <a:avLst/>
            <a:gdLst/>
            <a:ahLst/>
            <a:cxnLst/>
            <a:rect r="r" b="b" t="t" l="l"/>
            <a:pathLst>
              <a:path h="5150551" w="12361322">
                <a:moveTo>
                  <a:pt x="0" y="0"/>
                </a:moveTo>
                <a:lnTo>
                  <a:pt x="12361321" y="0"/>
                </a:lnTo>
                <a:lnTo>
                  <a:pt x="12361321" y="5150551"/>
                </a:lnTo>
                <a:lnTo>
                  <a:pt x="0" y="5150551"/>
                </a:lnTo>
                <a:lnTo>
                  <a:pt x="0" y="0"/>
                </a:lnTo>
                <a:close/>
              </a:path>
            </a:pathLst>
          </a:custGeom>
          <a:blipFill>
            <a:blip r:embed="rId2"/>
            <a:stretch>
              <a:fillRect l="0" t="0" r="0" b="0"/>
            </a:stretch>
          </a:blipFill>
        </p:spPr>
      </p:sp>
      <p:sp>
        <p:nvSpPr>
          <p:cNvPr name="TextBox 3" id="3"/>
          <p:cNvSpPr txBox="true"/>
          <p:nvPr/>
        </p:nvSpPr>
        <p:spPr>
          <a:xfrm rot="0">
            <a:off x="4665762" y="6350551"/>
            <a:ext cx="8956477" cy="1455420"/>
          </a:xfrm>
          <a:prstGeom prst="rect">
            <a:avLst/>
          </a:prstGeom>
        </p:spPr>
        <p:txBody>
          <a:bodyPr anchor="t" rtlCol="false" tIns="0" lIns="0" bIns="0" rIns="0">
            <a:spAutoFit/>
          </a:bodyPr>
          <a:lstStyle/>
          <a:p>
            <a:pPr algn="ctr">
              <a:lnSpc>
                <a:spcPts val="5880"/>
              </a:lnSpc>
            </a:pPr>
            <a:r>
              <a:rPr lang="en-US" sz="4200">
                <a:solidFill>
                  <a:srgbClr val="FFFFFF"/>
                </a:solidFill>
                <a:latin typeface="Work Sans"/>
                <a:ea typeface="Work Sans"/>
                <a:cs typeface="Work Sans"/>
                <a:sym typeface="Work Sans"/>
              </a:rPr>
              <a:t>Velkommen til tilskuddsverksted! </a:t>
            </a:r>
          </a:p>
          <a:p>
            <a:pPr algn="ctr">
              <a:lnSpc>
                <a:spcPts val="5880"/>
              </a:lnSpc>
            </a:pPr>
            <a:r>
              <a:rPr lang="en-US" sz="4200">
                <a:solidFill>
                  <a:srgbClr val="FFFFFF"/>
                </a:solidFill>
                <a:latin typeface="Work Sans"/>
                <a:ea typeface="Work Sans"/>
                <a:cs typeface="Work Sans"/>
                <a:sym typeface="Work Sans"/>
              </a:rPr>
              <a:t>27.01.2025</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6A1A41"/>
        </a:solidFill>
      </p:bgPr>
    </p:bg>
    <p:spTree>
      <p:nvGrpSpPr>
        <p:cNvPr id="1" name=""/>
        <p:cNvGrpSpPr/>
        <p:nvPr/>
      </p:nvGrpSpPr>
      <p:grpSpPr>
        <a:xfrm>
          <a:off x="0" y="0"/>
          <a:ext cx="0" cy="0"/>
          <a:chOff x="0" y="0"/>
          <a:chExt cx="0" cy="0"/>
        </a:xfrm>
      </p:grpSpPr>
      <p:sp>
        <p:nvSpPr>
          <p:cNvPr name="Freeform 2" id="2"/>
          <p:cNvSpPr/>
          <p:nvPr/>
        </p:nvSpPr>
        <p:spPr>
          <a:xfrm flipH="false" flipV="false" rot="0">
            <a:off x="3352021" y="417521"/>
            <a:ext cx="12361322" cy="5150551"/>
          </a:xfrm>
          <a:custGeom>
            <a:avLst/>
            <a:gdLst/>
            <a:ahLst/>
            <a:cxnLst/>
            <a:rect r="r" b="b" t="t" l="l"/>
            <a:pathLst>
              <a:path h="5150551" w="12361322">
                <a:moveTo>
                  <a:pt x="0" y="0"/>
                </a:moveTo>
                <a:lnTo>
                  <a:pt x="12361321" y="0"/>
                </a:lnTo>
                <a:lnTo>
                  <a:pt x="12361321" y="5150551"/>
                </a:lnTo>
                <a:lnTo>
                  <a:pt x="0" y="5150551"/>
                </a:lnTo>
                <a:lnTo>
                  <a:pt x="0" y="0"/>
                </a:lnTo>
                <a:close/>
              </a:path>
            </a:pathLst>
          </a:custGeom>
          <a:blipFill>
            <a:blip r:embed="rId2"/>
            <a:stretch>
              <a:fillRect l="0" t="0" r="0" b="0"/>
            </a:stretch>
          </a:blipFill>
        </p:spPr>
      </p:sp>
      <p:sp>
        <p:nvSpPr>
          <p:cNvPr name="Freeform 3" id="3"/>
          <p:cNvSpPr/>
          <p:nvPr/>
        </p:nvSpPr>
        <p:spPr>
          <a:xfrm flipH="false" flipV="false" rot="0">
            <a:off x="353511" y="8061207"/>
            <a:ext cx="2166757" cy="1869628"/>
          </a:xfrm>
          <a:custGeom>
            <a:avLst/>
            <a:gdLst/>
            <a:ahLst/>
            <a:cxnLst/>
            <a:rect r="r" b="b" t="t" l="l"/>
            <a:pathLst>
              <a:path h="1869628" w="2166757">
                <a:moveTo>
                  <a:pt x="0" y="0"/>
                </a:moveTo>
                <a:lnTo>
                  <a:pt x="2166757" y="0"/>
                </a:lnTo>
                <a:lnTo>
                  <a:pt x="2166757" y="1869628"/>
                </a:lnTo>
                <a:lnTo>
                  <a:pt x="0" y="1869628"/>
                </a:lnTo>
                <a:lnTo>
                  <a:pt x="0" y="0"/>
                </a:lnTo>
                <a:close/>
              </a:path>
            </a:pathLst>
          </a:custGeom>
          <a:blipFill>
            <a:blip r:embed="rId3"/>
            <a:stretch>
              <a:fillRect l="0" t="0" r="0" b="0"/>
            </a:stretch>
          </a:blipFill>
        </p:spPr>
      </p:sp>
      <p:sp>
        <p:nvSpPr>
          <p:cNvPr name="Freeform 4" id="4"/>
          <p:cNvSpPr/>
          <p:nvPr/>
        </p:nvSpPr>
        <p:spPr>
          <a:xfrm flipH="false" flipV="false" rot="0">
            <a:off x="2761672" y="8275108"/>
            <a:ext cx="5887030" cy="1655727"/>
          </a:xfrm>
          <a:custGeom>
            <a:avLst/>
            <a:gdLst/>
            <a:ahLst/>
            <a:cxnLst/>
            <a:rect r="r" b="b" t="t" l="l"/>
            <a:pathLst>
              <a:path h="1655727" w="5887030">
                <a:moveTo>
                  <a:pt x="0" y="0"/>
                </a:moveTo>
                <a:lnTo>
                  <a:pt x="5887030" y="0"/>
                </a:lnTo>
                <a:lnTo>
                  <a:pt x="5887030" y="1655727"/>
                </a:lnTo>
                <a:lnTo>
                  <a:pt x="0" y="1655727"/>
                </a:lnTo>
                <a:lnTo>
                  <a:pt x="0" y="0"/>
                </a:lnTo>
                <a:close/>
              </a:path>
            </a:pathLst>
          </a:custGeom>
          <a:blipFill>
            <a:blip r:embed="rId4"/>
            <a:stretch>
              <a:fillRect l="0" t="0" r="0" b="0"/>
            </a:stretch>
          </a:blipFill>
        </p:spPr>
      </p:sp>
      <p:sp>
        <p:nvSpPr>
          <p:cNvPr name="TextBox 5" id="5"/>
          <p:cNvSpPr txBox="true"/>
          <p:nvPr/>
        </p:nvSpPr>
        <p:spPr>
          <a:xfrm rot="0">
            <a:off x="3657401" y="4749165"/>
            <a:ext cx="10973198" cy="1455420"/>
          </a:xfrm>
          <a:prstGeom prst="rect">
            <a:avLst/>
          </a:prstGeom>
        </p:spPr>
        <p:txBody>
          <a:bodyPr anchor="t" rtlCol="false" tIns="0" lIns="0" bIns="0" rIns="0">
            <a:spAutoFit/>
          </a:bodyPr>
          <a:lstStyle/>
          <a:p>
            <a:pPr algn="ctr">
              <a:lnSpc>
                <a:spcPts val="5880"/>
              </a:lnSpc>
            </a:pPr>
            <a:r>
              <a:rPr lang="en-US" sz="4200">
                <a:solidFill>
                  <a:srgbClr val="FFFFFF"/>
                </a:solidFill>
                <a:latin typeface="Work Sans"/>
                <a:ea typeface="Work Sans"/>
                <a:cs typeface="Work Sans"/>
                <a:sym typeface="Work Sans"/>
              </a:rPr>
              <a:t>Takk for oppmøte!</a:t>
            </a:r>
          </a:p>
          <a:p>
            <a:pPr algn="ctr">
              <a:lnSpc>
                <a:spcPts val="5880"/>
              </a:lnSpc>
            </a:pPr>
            <a:r>
              <a:rPr lang="en-US" sz="4200">
                <a:solidFill>
                  <a:srgbClr val="FFFFFF"/>
                </a:solidFill>
                <a:latin typeface="Work Sans"/>
                <a:ea typeface="Work Sans"/>
                <a:cs typeface="Work Sans"/>
                <a:sym typeface="Work Sans"/>
              </a:rPr>
              <a:t>Del 2: Steinkjer 20. februar (info kommer)</a:t>
            </a:r>
          </a:p>
        </p:txBody>
      </p:sp>
    </p:spTree>
  </p:cSld>
  <p:clrMapOvr>
    <a:masterClrMapping/>
  </p:clrMapOvr>
</p:sld>
</file>

<file path=ppt/slides/slide2.xml><?xml version="1.0" encoding="utf-8"?>
<p:sld xmlns:p="http://schemas.openxmlformats.org/presentationml/2006/main" xmlns:a="http://schemas.openxmlformats.org/drawingml/2006/main">
  <p:cSld>
    <p:bg>
      <p:bgPr>
        <a:solidFill>
          <a:srgbClr val="6A1A41"/>
        </a:solidFill>
      </p:bgPr>
    </p:bg>
    <p:spTree>
      <p:nvGrpSpPr>
        <p:cNvPr id="1" name=""/>
        <p:cNvGrpSpPr/>
        <p:nvPr/>
      </p:nvGrpSpPr>
      <p:grpSpPr>
        <a:xfrm>
          <a:off x="0" y="0"/>
          <a:ext cx="0" cy="0"/>
          <a:chOff x="0" y="0"/>
          <a:chExt cx="0" cy="0"/>
        </a:xfrm>
      </p:grpSpPr>
      <p:sp>
        <p:nvSpPr>
          <p:cNvPr name="TextBox 2" id="2"/>
          <p:cNvSpPr txBox="true"/>
          <p:nvPr/>
        </p:nvSpPr>
        <p:spPr>
          <a:xfrm rot="0">
            <a:off x="647802" y="2244090"/>
            <a:ext cx="17640198" cy="7014210"/>
          </a:xfrm>
          <a:prstGeom prst="rect">
            <a:avLst/>
          </a:prstGeom>
        </p:spPr>
        <p:txBody>
          <a:bodyPr anchor="t" rtlCol="false" tIns="0" lIns="0" bIns="0" rIns="0">
            <a:spAutoFit/>
          </a:bodyPr>
          <a:lstStyle/>
          <a:p>
            <a:pPr algn="l">
              <a:lnSpc>
                <a:spcPts val="5040"/>
              </a:lnSpc>
            </a:pPr>
            <a:r>
              <a:rPr lang="en-US" sz="3600">
                <a:solidFill>
                  <a:srgbClr val="FFFFFF"/>
                </a:solidFill>
                <a:latin typeface="Work Sans"/>
                <a:ea typeface="Work Sans"/>
                <a:cs typeface="Work Sans"/>
                <a:sym typeface="Work Sans"/>
              </a:rPr>
              <a:t> 17.00-17.20   Kaffe, registrering og mingling</a:t>
            </a:r>
          </a:p>
          <a:p>
            <a:pPr algn="l">
              <a:lnSpc>
                <a:spcPts val="5040"/>
              </a:lnSpc>
            </a:pPr>
            <a:r>
              <a:rPr lang="en-US" sz="3600">
                <a:solidFill>
                  <a:srgbClr val="FFFFFF"/>
                </a:solidFill>
                <a:latin typeface="Work Sans"/>
                <a:ea typeface="Work Sans"/>
                <a:cs typeface="Work Sans"/>
                <a:sym typeface="Work Sans"/>
              </a:rPr>
              <a:t> </a:t>
            </a:r>
            <a:r>
              <a:rPr lang="en-US" sz="3600">
                <a:solidFill>
                  <a:srgbClr val="FFFFFF"/>
                </a:solidFill>
                <a:latin typeface="Work Sans"/>
                <a:ea typeface="Work Sans"/>
                <a:cs typeface="Work Sans"/>
                <a:sym typeface="Work Sans"/>
              </a:rPr>
              <a:t>17.20-17.30   Velkommen v/Oddrun Laugsand og Tonje Kvam</a:t>
            </a:r>
          </a:p>
          <a:p>
            <a:pPr algn="l">
              <a:lnSpc>
                <a:spcPts val="5040"/>
              </a:lnSpc>
            </a:pPr>
            <a:r>
              <a:rPr lang="en-US" sz="3600">
                <a:solidFill>
                  <a:srgbClr val="FFFFFF"/>
                </a:solidFill>
                <a:latin typeface="Work Sans"/>
                <a:ea typeface="Work Sans"/>
                <a:cs typeface="Work Sans"/>
                <a:sym typeface="Work Sans"/>
              </a:rPr>
              <a:t> </a:t>
            </a:r>
            <a:r>
              <a:rPr lang="en-US" sz="3600">
                <a:solidFill>
                  <a:srgbClr val="FFFFFF"/>
                </a:solidFill>
                <a:latin typeface="Work Sans"/>
                <a:ea typeface="Work Sans"/>
                <a:cs typeface="Work Sans"/>
                <a:sym typeface="Work Sans"/>
              </a:rPr>
              <a:t>17.30-17.50   Sparebank1 SMN v/ Hilde Lykke Sem/Maria Victoria</a:t>
            </a:r>
          </a:p>
          <a:p>
            <a:pPr algn="l">
              <a:lnSpc>
                <a:spcPts val="5040"/>
              </a:lnSpc>
            </a:pPr>
            <a:r>
              <a:rPr lang="en-US" sz="3600">
                <a:solidFill>
                  <a:srgbClr val="FFFFFF"/>
                </a:solidFill>
                <a:latin typeface="Work Sans"/>
                <a:ea typeface="Work Sans"/>
                <a:cs typeface="Work Sans"/>
                <a:sym typeface="Work Sans"/>
              </a:rPr>
              <a:t> </a:t>
            </a:r>
            <a:r>
              <a:rPr lang="en-US" sz="3600">
                <a:solidFill>
                  <a:srgbClr val="FFFFFF"/>
                </a:solidFill>
                <a:latin typeface="Work Sans"/>
                <a:ea typeface="Work Sans"/>
                <a:cs typeface="Work Sans"/>
                <a:sym typeface="Work Sans"/>
              </a:rPr>
              <a:t>17.50-18.10   Trøndelag Fylkeskommune Richard Kvarving (via Teams)</a:t>
            </a:r>
          </a:p>
          <a:p>
            <a:pPr algn="l">
              <a:lnSpc>
                <a:spcPts val="5040"/>
              </a:lnSpc>
            </a:pPr>
            <a:r>
              <a:rPr lang="en-US" sz="3600">
                <a:solidFill>
                  <a:srgbClr val="FFFFFF"/>
                </a:solidFill>
                <a:latin typeface="Work Sans"/>
                <a:ea typeface="Work Sans"/>
                <a:cs typeface="Work Sans"/>
                <a:sym typeface="Work Sans"/>
              </a:rPr>
              <a:t> </a:t>
            </a:r>
            <a:r>
              <a:rPr lang="en-US" sz="3600">
                <a:solidFill>
                  <a:srgbClr val="FFFFFF"/>
                </a:solidFill>
                <a:latin typeface="Work Sans"/>
                <a:ea typeface="Work Sans"/>
                <a:cs typeface="Work Sans"/>
                <a:sym typeface="Work Sans"/>
              </a:rPr>
              <a:t>18.10-18.30   Kulturdirektoratet v/ Stig Kalvatn (via Teams)</a:t>
            </a:r>
          </a:p>
          <a:p>
            <a:pPr algn="l">
              <a:lnSpc>
                <a:spcPts val="5040"/>
              </a:lnSpc>
            </a:pPr>
            <a:r>
              <a:rPr lang="en-US" sz="3600">
                <a:solidFill>
                  <a:srgbClr val="FFFFFF"/>
                </a:solidFill>
                <a:latin typeface="Work Sans"/>
                <a:ea typeface="Work Sans"/>
                <a:cs typeface="Work Sans"/>
                <a:sym typeface="Work Sans"/>
              </a:rPr>
              <a:t> </a:t>
            </a:r>
            <a:r>
              <a:rPr lang="en-US" sz="3600">
                <a:solidFill>
                  <a:srgbClr val="FFFFFF"/>
                </a:solidFill>
                <a:latin typeface="Work Sans"/>
                <a:ea typeface="Work Sans"/>
                <a:cs typeface="Work Sans"/>
                <a:sym typeface="Work Sans"/>
              </a:rPr>
              <a:t>18.30-18.50  Pause med kaffe og wraps</a:t>
            </a:r>
          </a:p>
          <a:p>
            <a:pPr algn="l">
              <a:lnSpc>
                <a:spcPts val="5040"/>
              </a:lnSpc>
            </a:pPr>
            <a:r>
              <a:rPr lang="en-US" sz="3600">
                <a:solidFill>
                  <a:srgbClr val="FFFFFF"/>
                </a:solidFill>
                <a:latin typeface="Work Sans"/>
                <a:ea typeface="Work Sans"/>
                <a:cs typeface="Work Sans"/>
                <a:sym typeface="Work Sans"/>
              </a:rPr>
              <a:t> 18.50-19.10   Kulturminnefondet v/ Tor-Einar Siebke</a:t>
            </a:r>
          </a:p>
          <a:p>
            <a:pPr algn="l">
              <a:lnSpc>
                <a:spcPts val="5040"/>
              </a:lnSpc>
            </a:pPr>
            <a:r>
              <a:rPr lang="en-US" sz="3600">
                <a:solidFill>
                  <a:srgbClr val="FFFFFF"/>
                </a:solidFill>
                <a:latin typeface="Work Sans"/>
                <a:ea typeface="Work Sans"/>
                <a:cs typeface="Work Sans"/>
                <a:sym typeface="Work Sans"/>
              </a:rPr>
              <a:t> </a:t>
            </a:r>
            <a:r>
              <a:rPr lang="en-US" sz="3600">
                <a:solidFill>
                  <a:srgbClr val="FFFFFF"/>
                </a:solidFill>
                <a:latin typeface="Work Sans"/>
                <a:ea typeface="Work Sans"/>
                <a:cs typeface="Work Sans"/>
                <a:sym typeface="Work Sans"/>
              </a:rPr>
              <a:t>19.10-19.30   Nordenfjelske Bykreditts stiftelse v/ Dag Ivar Thobroe                                 </a:t>
            </a:r>
          </a:p>
          <a:p>
            <a:pPr algn="l">
              <a:lnSpc>
                <a:spcPts val="5040"/>
              </a:lnSpc>
            </a:pPr>
            <a:r>
              <a:rPr lang="en-US" sz="3600">
                <a:solidFill>
                  <a:srgbClr val="FFFFFF"/>
                </a:solidFill>
                <a:latin typeface="Work Sans"/>
                <a:ea typeface="Work Sans"/>
                <a:cs typeface="Work Sans"/>
                <a:sym typeface="Work Sans"/>
              </a:rPr>
              <a:t> </a:t>
            </a:r>
            <a:r>
              <a:rPr lang="en-US" sz="3600">
                <a:solidFill>
                  <a:srgbClr val="FFFFFF"/>
                </a:solidFill>
                <a:latin typeface="Work Sans"/>
                <a:ea typeface="Work Sans"/>
                <a:cs typeface="Work Sans"/>
                <a:sym typeface="Work Sans"/>
              </a:rPr>
              <a:t>19.30-19.50  Kristine Kaasa Moe fra Stiftelsen Prestegårdslåna </a:t>
            </a:r>
          </a:p>
          <a:p>
            <a:pPr algn="l">
              <a:lnSpc>
                <a:spcPts val="5040"/>
              </a:lnSpc>
            </a:pPr>
            <a:r>
              <a:rPr lang="en-US" sz="3600">
                <a:solidFill>
                  <a:srgbClr val="FFFFFF"/>
                </a:solidFill>
                <a:latin typeface="Work Sans"/>
                <a:ea typeface="Work Sans"/>
                <a:cs typeface="Work Sans"/>
                <a:sym typeface="Work Sans"/>
              </a:rPr>
              <a:t> </a:t>
            </a:r>
            <a:r>
              <a:rPr lang="en-US" sz="3600">
                <a:solidFill>
                  <a:srgbClr val="FFFFFF"/>
                </a:solidFill>
                <a:latin typeface="Work Sans"/>
                <a:ea typeface="Work Sans"/>
                <a:cs typeface="Work Sans"/>
                <a:sym typeface="Work Sans"/>
              </a:rPr>
              <a:t>19.50-20.00 Trøndelag Kulturvernnettverk Kulturverndagene m.m.</a:t>
            </a:r>
          </a:p>
          <a:p>
            <a:pPr algn="l">
              <a:lnSpc>
                <a:spcPts val="5040"/>
              </a:lnSpc>
            </a:pPr>
          </a:p>
        </p:txBody>
      </p:sp>
      <p:sp>
        <p:nvSpPr>
          <p:cNvPr name="TextBox 3" id="3"/>
          <p:cNvSpPr txBox="true"/>
          <p:nvPr/>
        </p:nvSpPr>
        <p:spPr>
          <a:xfrm rot="0">
            <a:off x="0" y="634365"/>
            <a:ext cx="18288000" cy="712470"/>
          </a:xfrm>
          <a:prstGeom prst="rect">
            <a:avLst/>
          </a:prstGeom>
        </p:spPr>
        <p:txBody>
          <a:bodyPr anchor="t" rtlCol="false" tIns="0" lIns="0" bIns="0" rIns="0">
            <a:spAutoFit/>
          </a:bodyPr>
          <a:lstStyle/>
          <a:p>
            <a:pPr algn="ctr">
              <a:lnSpc>
                <a:spcPts val="5880"/>
              </a:lnSpc>
            </a:pPr>
            <a:r>
              <a:rPr lang="en-US" sz="4200">
                <a:solidFill>
                  <a:srgbClr val="FFFFFF"/>
                </a:solidFill>
                <a:latin typeface="Work Sans"/>
                <a:ea typeface="Work Sans"/>
                <a:cs typeface="Work Sans"/>
                <a:sym typeface="Work Sans"/>
              </a:rPr>
              <a:t>Program</a:t>
            </a:r>
          </a:p>
        </p:txBody>
      </p:sp>
    </p:spTree>
  </p:cSld>
  <p:clrMapOvr>
    <a:masterClrMapping/>
  </p:clrMapOvr>
</p:sld>
</file>

<file path=ppt/slides/slide3.xml><?xml version="1.0" encoding="utf-8"?>
<p:sld xmlns:p="http://schemas.openxmlformats.org/presentationml/2006/main" xmlns:a="http://schemas.openxmlformats.org/drawingml/2006/main">
  <p:cSld>
    <p:bg>
      <p:bgPr>
        <a:solidFill>
          <a:srgbClr val="6A1A41"/>
        </a:solidFill>
      </p:bgPr>
    </p:bg>
    <p:spTree>
      <p:nvGrpSpPr>
        <p:cNvPr id="1" name=""/>
        <p:cNvGrpSpPr/>
        <p:nvPr/>
      </p:nvGrpSpPr>
      <p:grpSpPr>
        <a:xfrm>
          <a:off x="0" y="0"/>
          <a:ext cx="0" cy="0"/>
          <a:chOff x="0" y="0"/>
          <a:chExt cx="0" cy="0"/>
        </a:xfrm>
      </p:grpSpPr>
      <p:sp>
        <p:nvSpPr>
          <p:cNvPr name="TextBox 2" id="2"/>
          <p:cNvSpPr txBox="true"/>
          <p:nvPr/>
        </p:nvSpPr>
        <p:spPr>
          <a:xfrm rot="0">
            <a:off x="0" y="1898835"/>
            <a:ext cx="18288000" cy="8141970"/>
          </a:xfrm>
          <a:prstGeom prst="rect">
            <a:avLst/>
          </a:prstGeom>
        </p:spPr>
        <p:txBody>
          <a:bodyPr anchor="t" rtlCol="false" tIns="0" lIns="0" bIns="0" rIns="0">
            <a:spAutoFit/>
          </a:bodyPr>
          <a:lstStyle/>
          <a:p>
            <a:pPr algn="ctr">
              <a:lnSpc>
                <a:spcPts val="5880"/>
              </a:lnSpc>
            </a:pPr>
            <a:r>
              <a:rPr lang="en-US" sz="4200">
                <a:solidFill>
                  <a:srgbClr val="FFFFFF"/>
                </a:solidFill>
                <a:latin typeface="Work Sans"/>
                <a:ea typeface="Work Sans"/>
                <a:cs typeface="Work Sans"/>
                <a:sym typeface="Work Sans"/>
              </a:rPr>
              <a:t>Kulturvernfrivilligheten i Trøndelag består av MINST 32 000 aktive i minst 250 lag, frivillige bidragsytere som bidrar til:</a:t>
            </a:r>
          </a:p>
          <a:p>
            <a:pPr algn="ctr">
              <a:lnSpc>
                <a:spcPts val="5880"/>
              </a:lnSpc>
            </a:pPr>
          </a:p>
          <a:p>
            <a:pPr algn="ctr">
              <a:lnSpc>
                <a:spcPts val="5880"/>
              </a:lnSpc>
            </a:pPr>
            <a:r>
              <a:rPr lang="en-US" sz="4200">
                <a:solidFill>
                  <a:srgbClr val="FFFFFF"/>
                </a:solidFill>
                <a:latin typeface="Work Sans"/>
                <a:ea typeface="Work Sans"/>
                <a:cs typeface="Work Sans"/>
                <a:sym typeface="Work Sans"/>
              </a:rPr>
              <a:t>Levende steder</a:t>
            </a:r>
          </a:p>
          <a:p>
            <a:pPr algn="ctr">
              <a:lnSpc>
                <a:spcPts val="5880"/>
              </a:lnSpc>
            </a:pPr>
            <a:r>
              <a:rPr lang="en-US" sz="4200">
                <a:solidFill>
                  <a:srgbClr val="FFFFFF"/>
                </a:solidFill>
                <a:latin typeface="Work Sans"/>
                <a:ea typeface="Work Sans"/>
                <a:cs typeface="Work Sans"/>
                <a:sym typeface="Work Sans"/>
              </a:rPr>
              <a:t>Aktive kulturminner og kulturarv</a:t>
            </a:r>
          </a:p>
          <a:p>
            <a:pPr algn="ctr">
              <a:lnSpc>
                <a:spcPts val="5880"/>
              </a:lnSpc>
            </a:pPr>
            <a:r>
              <a:rPr lang="en-US" sz="4200">
                <a:solidFill>
                  <a:srgbClr val="FFFFFF"/>
                </a:solidFill>
                <a:latin typeface="Work Sans"/>
                <a:ea typeface="Work Sans"/>
                <a:cs typeface="Work Sans"/>
                <a:sym typeface="Work Sans"/>
              </a:rPr>
              <a:t>Tilhørighet</a:t>
            </a:r>
          </a:p>
          <a:p>
            <a:pPr algn="ctr">
              <a:lnSpc>
                <a:spcPts val="5880"/>
              </a:lnSpc>
            </a:pPr>
            <a:r>
              <a:rPr lang="en-US" sz="4200">
                <a:solidFill>
                  <a:srgbClr val="FFFFFF"/>
                </a:solidFill>
                <a:latin typeface="Work Sans"/>
                <a:ea typeface="Work Sans"/>
                <a:cs typeface="Work Sans"/>
                <a:sym typeface="Work Sans"/>
              </a:rPr>
              <a:t>Samspill</a:t>
            </a:r>
          </a:p>
          <a:p>
            <a:pPr algn="ctr">
              <a:lnSpc>
                <a:spcPts val="5880"/>
              </a:lnSpc>
            </a:pPr>
            <a:r>
              <a:rPr lang="en-US" sz="4200">
                <a:solidFill>
                  <a:srgbClr val="FFFFFF"/>
                </a:solidFill>
                <a:latin typeface="Work Sans"/>
                <a:ea typeface="Work Sans"/>
                <a:cs typeface="Work Sans"/>
                <a:sym typeface="Work Sans"/>
              </a:rPr>
              <a:t>Inkludering</a:t>
            </a:r>
          </a:p>
          <a:p>
            <a:pPr algn="ctr">
              <a:lnSpc>
                <a:spcPts val="5880"/>
              </a:lnSpc>
            </a:pPr>
            <a:r>
              <a:rPr lang="en-US" sz="4200">
                <a:solidFill>
                  <a:srgbClr val="FFFFFF"/>
                </a:solidFill>
                <a:latin typeface="Work Sans"/>
                <a:ea typeface="Work Sans"/>
                <a:cs typeface="Work Sans"/>
                <a:sym typeface="Work Sans"/>
              </a:rPr>
              <a:t>Åpne verdier</a:t>
            </a:r>
          </a:p>
          <a:p>
            <a:pPr algn="ctr">
              <a:lnSpc>
                <a:spcPts val="5880"/>
              </a:lnSpc>
            </a:pPr>
            <a:r>
              <a:rPr lang="en-US" sz="4200">
                <a:solidFill>
                  <a:srgbClr val="FFFFFF"/>
                </a:solidFill>
                <a:latin typeface="Work Sans"/>
                <a:ea typeface="Work Sans"/>
                <a:cs typeface="Work Sans"/>
                <a:sym typeface="Work Sans"/>
              </a:rPr>
              <a:t>Klima og folkehelse</a:t>
            </a:r>
          </a:p>
          <a:p>
            <a:pPr algn="ctr">
              <a:lnSpc>
                <a:spcPts val="5880"/>
              </a:lnSpc>
            </a:pPr>
          </a:p>
        </p:txBody>
      </p:sp>
    </p:spTree>
  </p:cSld>
  <p:clrMapOvr>
    <a:masterClrMapping/>
  </p:clrMapOvr>
</p:sld>
</file>

<file path=ppt/slides/slide4.xml><?xml version="1.0" encoding="utf-8"?>
<p:sld xmlns:p="http://schemas.openxmlformats.org/presentationml/2006/main" xmlns:a="http://schemas.openxmlformats.org/drawingml/2006/main">
  <p:cSld>
    <p:bg>
      <p:bgPr>
        <a:solidFill>
          <a:srgbClr val="6A1A41"/>
        </a:solidFill>
      </p:bgPr>
    </p:bg>
    <p:spTree>
      <p:nvGrpSpPr>
        <p:cNvPr id="1" name=""/>
        <p:cNvGrpSpPr/>
        <p:nvPr/>
      </p:nvGrpSpPr>
      <p:grpSpPr>
        <a:xfrm>
          <a:off x="0" y="0"/>
          <a:ext cx="0" cy="0"/>
          <a:chOff x="0" y="0"/>
          <a:chExt cx="0" cy="0"/>
        </a:xfrm>
      </p:grpSpPr>
      <p:sp>
        <p:nvSpPr>
          <p:cNvPr name="TextBox 2" id="2"/>
          <p:cNvSpPr txBox="true"/>
          <p:nvPr/>
        </p:nvSpPr>
        <p:spPr>
          <a:xfrm rot="0">
            <a:off x="3024535" y="1496654"/>
            <a:ext cx="12238931" cy="2941320"/>
          </a:xfrm>
          <a:prstGeom prst="rect">
            <a:avLst/>
          </a:prstGeom>
        </p:spPr>
        <p:txBody>
          <a:bodyPr anchor="t" rtlCol="false" tIns="0" lIns="0" bIns="0" rIns="0">
            <a:spAutoFit/>
          </a:bodyPr>
          <a:lstStyle/>
          <a:p>
            <a:pPr algn="ctr">
              <a:lnSpc>
                <a:spcPts val="5880"/>
              </a:lnSpc>
            </a:pPr>
            <a:r>
              <a:rPr lang="en-US" sz="4200">
                <a:solidFill>
                  <a:srgbClr val="FFFFFF"/>
                </a:solidFill>
                <a:latin typeface="Work Sans"/>
                <a:ea typeface="Work Sans"/>
                <a:cs typeface="Work Sans"/>
                <a:sym typeface="Work Sans"/>
              </a:rPr>
              <a:t>Hvem og hva er Trøndelag Kulturvernnettverk?</a:t>
            </a:r>
          </a:p>
          <a:p>
            <a:pPr algn="ctr">
              <a:lnSpc>
                <a:spcPts val="5880"/>
              </a:lnSpc>
            </a:pPr>
          </a:p>
          <a:p>
            <a:pPr algn="ctr">
              <a:lnSpc>
                <a:spcPts val="5880"/>
              </a:lnSpc>
            </a:pPr>
          </a:p>
          <a:p>
            <a:pPr algn="ctr">
              <a:lnSpc>
                <a:spcPts val="5880"/>
              </a:lnSpc>
            </a:pPr>
          </a:p>
        </p:txBody>
      </p:sp>
      <p:sp>
        <p:nvSpPr>
          <p:cNvPr name="TextBox 3" id="3"/>
          <p:cNvSpPr txBox="true"/>
          <p:nvPr/>
        </p:nvSpPr>
        <p:spPr>
          <a:xfrm rot="0">
            <a:off x="0" y="3188970"/>
            <a:ext cx="18292926" cy="5099685"/>
          </a:xfrm>
          <a:prstGeom prst="rect">
            <a:avLst/>
          </a:prstGeom>
        </p:spPr>
        <p:txBody>
          <a:bodyPr anchor="t" rtlCol="false" tIns="0" lIns="0" bIns="0" rIns="0">
            <a:spAutoFit/>
          </a:bodyPr>
          <a:lstStyle/>
          <a:p>
            <a:pPr algn="ctr">
              <a:lnSpc>
                <a:spcPts val="5040"/>
              </a:lnSpc>
            </a:pPr>
            <a:r>
              <a:rPr lang="en-US" sz="3600">
                <a:solidFill>
                  <a:srgbClr val="FFFFFF"/>
                </a:solidFill>
                <a:latin typeface="Work Sans"/>
                <a:ea typeface="Work Sans"/>
                <a:cs typeface="Work Sans"/>
                <a:sym typeface="Work Sans"/>
              </a:rPr>
              <a:t>Består av frivilligheten selv.</a:t>
            </a:r>
            <a:r>
              <a:rPr lang="en-US" sz="3600">
                <a:solidFill>
                  <a:srgbClr val="FFFFFF"/>
                </a:solidFill>
                <a:latin typeface="Work Sans"/>
                <a:ea typeface="Work Sans"/>
                <a:cs typeface="Work Sans"/>
                <a:sym typeface="Work Sans"/>
              </a:rPr>
              <a:t> </a:t>
            </a:r>
          </a:p>
          <a:p>
            <a:pPr algn="ctr">
              <a:lnSpc>
                <a:spcPts val="5040"/>
              </a:lnSpc>
            </a:pPr>
            <a:r>
              <a:rPr lang="en-US" sz="3600">
                <a:solidFill>
                  <a:srgbClr val="FFFFFF"/>
                </a:solidFill>
                <a:latin typeface="Work Sans"/>
                <a:ea typeface="Work Sans"/>
                <a:cs typeface="Work Sans"/>
                <a:sym typeface="Work Sans"/>
              </a:rPr>
              <a:t>En ansatt koordinator.</a:t>
            </a:r>
          </a:p>
          <a:p>
            <a:pPr algn="ctr">
              <a:lnSpc>
                <a:spcPts val="5040"/>
              </a:lnSpc>
            </a:pPr>
            <a:r>
              <a:rPr lang="en-US" sz="3600">
                <a:solidFill>
                  <a:srgbClr val="FFFFFF"/>
                </a:solidFill>
                <a:latin typeface="Work Sans"/>
                <a:ea typeface="Work Sans"/>
                <a:cs typeface="Work Sans"/>
                <a:sym typeface="Work Sans"/>
              </a:rPr>
              <a:t>Et demokratisk og</a:t>
            </a:r>
          </a:p>
          <a:p>
            <a:pPr algn="ctr">
              <a:lnSpc>
                <a:spcPts val="5040"/>
              </a:lnSpc>
            </a:pPr>
            <a:r>
              <a:rPr lang="en-US" sz="3600">
                <a:solidFill>
                  <a:srgbClr val="FFFFFF"/>
                </a:solidFill>
                <a:latin typeface="Work Sans"/>
                <a:ea typeface="Work Sans"/>
                <a:cs typeface="Work Sans"/>
                <a:sym typeface="Work Sans"/>
              </a:rPr>
              <a:t>åpent nettverk med det formål å bevisstgjøre ivaretakelseog levendegjøring av kulturarven.</a:t>
            </a:r>
          </a:p>
          <a:p>
            <a:pPr algn="ctr">
              <a:lnSpc>
                <a:spcPts val="5040"/>
              </a:lnSpc>
            </a:pPr>
            <a:r>
              <a:rPr lang="en-US" sz="3600">
                <a:solidFill>
                  <a:srgbClr val="FFFFFF"/>
                </a:solidFill>
                <a:latin typeface="Work Sans"/>
                <a:ea typeface="Work Sans"/>
                <a:cs typeface="Work Sans"/>
                <a:sym typeface="Work Sans"/>
              </a:rPr>
              <a:t> Etablert i regi av Kulturvernforbundet. </a:t>
            </a:r>
          </a:p>
          <a:p>
            <a:pPr algn="ctr">
              <a:lnSpc>
                <a:spcPts val="5040"/>
              </a:lnSpc>
            </a:pPr>
            <a:r>
              <a:rPr lang="en-US" sz="3600">
                <a:solidFill>
                  <a:srgbClr val="FFFFFF"/>
                </a:solidFill>
                <a:latin typeface="Work Sans"/>
                <a:ea typeface="Work Sans"/>
                <a:cs typeface="Work Sans"/>
                <a:sym typeface="Work Sans"/>
              </a:rPr>
              <a:t>Støttet av Riksantikvaren og Trøndelag Fylkeskommune.</a:t>
            </a:r>
          </a:p>
          <a:p>
            <a:pPr algn="ctr">
              <a:lnSpc>
                <a:spcPts val="5040"/>
              </a:lnSpc>
            </a:pPr>
          </a:p>
        </p:txBody>
      </p:sp>
    </p:spTree>
  </p:cSld>
  <p:clrMapOvr>
    <a:masterClrMapping/>
  </p:clrMapOvr>
</p:sld>
</file>

<file path=ppt/slides/slide5.xml><?xml version="1.0" encoding="utf-8"?>
<p:sld xmlns:p="http://schemas.openxmlformats.org/presentationml/2006/main" xmlns:a="http://schemas.openxmlformats.org/drawingml/2006/main">
  <p:cSld>
    <p:bg>
      <p:bgPr>
        <a:solidFill>
          <a:srgbClr val="6A1A41"/>
        </a:solidFill>
      </p:bgPr>
    </p:bg>
    <p:spTree>
      <p:nvGrpSpPr>
        <p:cNvPr id="1" name=""/>
        <p:cNvGrpSpPr/>
        <p:nvPr/>
      </p:nvGrpSpPr>
      <p:grpSpPr>
        <a:xfrm>
          <a:off x="0" y="0"/>
          <a:ext cx="0" cy="0"/>
          <a:chOff x="0" y="0"/>
          <a:chExt cx="0" cy="0"/>
        </a:xfrm>
      </p:grpSpPr>
      <p:sp>
        <p:nvSpPr>
          <p:cNvPr name="TextBox 2" id="2"/>
          <p:cNvSpPr txBox="true"/>
          <p:nvPr/>
        </p:nvSpPr>
        <p:spPr>
          <a:xfrm rot="0">
            <a:off x="7560823" y="1678039"/>
            <a:ext cx="3006328" cy="712470"/>
          </a:xfrm>
          <a:prstGeom prst="rect">
            <a:avLst/>
          </a:prstGeom>
        </p:spPr>
        <p:txBody>
          <a:bodyPr anchor="t" rtlCol="false" tIns="0" lIns="0" bIns="0" rIns="0">
            <a:spAutoFit/>
          </a:bodyPr>
          <a:lstStyle/>
          <a:p>
            <a:pPr algn="ctr">
              <a:lnSpc>
                <a:spcPts val="5880"/>
              </a:lnSpc>
            </a:pPr>
            <a:r>
              <a:rPr lang="en-US" sz="4200">
                <a:solidFill>
                  <a:srgbClr val="FFFFFF"/>
                </a:solidFill>
                <a:latin typeface="Work Sans"/>
                <a:ea typeface="Work Sans"/>
                <a:cs typeface="Work Sans"/>
                <a:sym typeface="Work Sans"/>
              </a:rPr>
              <a:t>Hva gjør vi?</a:t>
            </a:r>
          </a:p>
        </p:txBody>
      </p:sp>
      <p:sp>
        <p:nvSpPr>
          <p:cNvPr name="TextBox 3" id="3"/>
          <p:cNvSpPr txBox="true"/>
          <p:nvPr/>
        </p:nvSpPr>
        <p:spPr>
          <a:xfrm rot="0">
            <a:off x="1028700" y="3681300"/>
            <a:ext cx="16070575" cy="4461510"/>
          </a:xfrm>
          <a:prstGeom prst="rect">
            <a:avLst/>
          </a:prstGeom>
        </p:spPr>
        <p:txBody>
          <a:bodyPr anchor="t" rtlCol="false" tIns="0" lIns="0" bIns="0" rIns="0">
            <a:spAutoFit/>
          </a:bodyPr>
          <a:lstStyle/>
          <a:p>
            <a:pPr algn="ctr">
              <a:lnSpc>
                <a:spcPts val="5040"/>
              </a:lnSpc>
            </a:pPr>
            <a:r>
              <a:rPr lang="en-US" sz="3600">
                <a:solidFill>
                  <a:srgbClr val="FFFFFF"/>
                </a:solidFill>
                <a:latin typeface="Work Sans"/>
                <a:ea typeface="Work Sans"/>
                <a:cs typeface="Work Sans"/>
                <a:sym typeface="Work Sans"/>
              </a:rPr>
              <a:t>Skaper arrangement som dette her, tilrettelegge, skape mulighet for samarbeid, være et serviceorgan, drive og aktualisere relevante prosjekt, være et kontaktledd for kulturvernfrivilligheten for det offentlige, og være en politisk stemme for kulturvernfrivilligheten i Trøndelag.</a:t>
            </a:r>
          </a:p>
          <a:p>
            <a:pPr algn="ctr">
              <a:lnSpc>
                <a:spcPts val="5040"/>
              </a:lnSpc>
            </a:pPr>
          </a:p>
          <a:p>
            <a:pPr algn="ctr">
              <a:lnSpc>
                <a:spcPts val="5040"/>
              </a:lnSpc>
            </a:pPr>
          </a:p>
        </p:txBody>
      </p:sp>
    </p:spTree>
  </p:cSld>
  <p:clrMapOvr>
    <a:masterClrMapping/>
  </p:clrMapOvr>
</p:sld>
</file>

<file path=ppt/slides/slide6.xml><?xml version="1.0" encoding="utf-8"?>
<p:sld xmlns:p="http://schemas.openxmlformats.org/presentationml/2006/main" xmlns:a="http://schemas.openxmlformats.org/drawingml/2006/main">
  <p:cSld>
    <p:bg>
      <p:bgPr>
        <a:solidFill>
          <a:srgbClr val="6A1A41"/>
        </a:solidFill>
      </p:bgPr>
    </p:bg>
    <p:spTree>
      <p:nvGrpSpPr>
        <p:cNvPr id="1" name=""/>
        <p:cNvGrpSpPr/>
        <p:nvPr/>
      </p:nvGrpSpPr>
      <p:grpSpPr>
        <a:xfrm>
          <a:off x="0" y="0"/>
          <a:ext cx="0" cy="0"/>
          <a:chOff x="0" y="0"/>
          <a:chExt cx="0" cy="0"/>
        </a:xfrm>
      </p:grpSpPr>
      <p:sp>
        <p:nvSpPr>
          <p:cNvPr name="TextBox 2" id="2"/>
          <p:cNvSpPr txBox="true"/>
          <p:nvPr/>
        </p:nvSpPr>
        <p:spPr>
          <a:xfrm rot="0">
            <a:off x="0" y="1777365"/>
            <a:ext cx="18288000" cy="7399020"/>
          </a:xfrm>
          <a:prstGeom prst="rect">
            <a:avLst/>
          </a:prstGeom>
        </p:spPr>
        <p:txBody>
          <a:bodyPr anchor="t" rtlCol="false" tIns="0" lIns="0" bIns="0" rIns="0">
            <a:spAutoFit/>
          </a:bodyPr>
          <a:lstStyle/>
          <a:p>
            <a:pPr algn="ctr">
              <a:lnSpc>
                <a:spcPts val="5880"/>
              </a:lnSpc>
            </a:pPr>
            <a:r>
              <a:rPr lang="en-US" sz="4200">
                <a:solidFill>
                  <a:srgbClr val="FFFFFF"/>
                </a:solidFill>
                <a:latin typeface="Work Sans"/>
                <a:ea typeface="Work Sans"/>
                <a:cs typeface="Work Sans"/>
                <a:sym typeface="Work Sans"/>
              </a:rPr>
              <a:t>Hva skjer videre i Trøndelag Kulturvernnettverk?</a:t>
            </a:r>
          </a:p>
          <a:p>
            <a:pPr algn="ctr">
              <a:lnSpc>
                <a:spcPts val="5880"/>
              </a:lnSpc>
            </a:pPr>
          </a:p>
          <a:p>
            <a:pPr algn="ctr">
              <a:lnSpc>
                <a:spcPts val="5880"/>
              </a:lnSpc>
            </a:pPr>
          </a:p>
          <a:p>
            <a:pPr algn="ctr">
              <a:lnSpc>
                <a:spcPts val="5880"/>
              </a:lnSpc>
            </a:pPr>
            <a:r>
              <a:rPr lang="en-US" sz="4200" b="true">
                <a:solidFill>
                  <a:srgbClr val="FFFFFF"/>
                </a:solidFill>
                <a:latin typeface="Work Sans Bold"/>
                <a:ea typeface="Work Sans Bold"/>
                <a:cs typeface="Work Sans Bold"/>
                <a:sym typeface="Work Sans Bold"/>
              </a:rPr>
              <a:t>Plan fremover:</a:t>
            </a:r>
          </a:p>
          <a:p>
            <a:pPr algn="ctr">
              <a:lnSpc>
                <a:spcPts val="5880"/>
              </a:lnSpc>
            </a:pPr>
            <a:r>
              <a:rPr lang="en-US" sz="4200">
                <a:solidFill>
                  <a:srgbClr val="FFFFFF"/>
                </a:solidFill>
                <a:latin typeface="Work Sans"/>
                <a:ea typeface="Work Sans"/>
                <a:cs typeface="Work Sans"/>
                <a:sym typeface="Work Sans"/>
              </a:rPr>
              <a:t>Tilskuddsverksted del 2: Steinkjer</a:t>
            </a:r>
          </a:p>
          <a:p>
            <a:pPr algn="ctr">
              <a:lnSpc>
                <a:spcPts val="5880"/>
              </a:lnSpc>
            </a:pPr>
          </a:p>
          <a:p>
            <a:pPr algn="ctr">
              <a:lnSpc>
                <a:spcPts val="5880"/>
              </a:lnSpc>
            </a:pPr>
            <a:r>
              <a:rPr lang="en-US" sz="4200">
                <a:solidFill>
                  <a:srgbClr val="FFFFFF"/>
                </a:solidFill>
                <a:latin typeface="Work Sans"/>
                <a:ea typeface="Work Sans"/>
                <a:cs typeface="Work Sans"/>
                <a:sym typeface="Work Sans"/>
              </a:rPr>
              <a:t>Pilot: Kurs i arkivering - rettet mot lag og foreninger og forvaltning av eget materiale og privatarkiv som oppbevares/tas  imot</a:t>
            </a:r>
          </a:p>
          <a:p>
            <a:pPr algn="ctr">
              <a:lnSpc>
                <a:spcPts val="5880"/>
              </a:lnSpc>
            </a:pPr>
          </a:p>
          <a:p>
            <a:pPr algn="ctr">
              <a:lnSpc>
                <a:spcPts val="5880"/>
              </a:lnSpc>
            </a:pPr>
            <a:r>
              <a:rPr lang="en-US" sz="4200">
                <a:solidFill>
                  <a:srgbClr val="FFFFFF"/>
                </a:solidFill>
                <a:latin typeface="Work Sans"/>
                <a:ea typeface="Work Sans"/>
                <a:cs typeface="Work Sans"/>
                <a:sym typeface="Work Sans"/>
              </a:rPr>
              <a:t>Kulturverndagene 2025</a:t>
            </a:r>
          </a:p>
        </p:txBody>
      </p:sp>
    </p:spTree>
  </p:cSld>
  <p:clrMapOvr>
    <a:masterClrMapping/>
  </p:clrMapOvr>
</p:sld>
</file>

<file path=ppt/slides/slide7.xml><?xml version="1.0" encoding="utf-8"?>
<p:sld xmlns:p="http://schemas.openxmlformats.org/presentationml/2006/main" xmlns:a="http://schemas.openxmlformats.org/drawingml/2006/main">
  <p:cSld>
    <p:bg>
      <p:bgPr>
        <a:solidFill>
          <a:srgbClr val="6A1A41"/>
        </a:solidFill>
      </p:bgPr>
    </p:bg>
    <p:spTree>
      <p:nvGrpSpPr>
        <p:cNvPr id="1" name=""/>
        <p:cNvGrpSpPr/>
        <p:nvPr/>
      </p:nvGrpSpPr>
      <p:grpSpPr>
        <a:xfrm>
          <a:off x="0" y="0"/>
          <a:ext cx="0" cy="0"/>
          <a:chOff x="0" y="0"/>
          <a:chExt cx="0" cy="0"/>
        </a:xfrm>
      </p:grpSpPr>
      <p:sp>
        <p:nvSpPr>
          <p:cNvPr name="TextBox 2" id="2"/>
          <p:cNvSpPr txBox="true"/>
          <p:nvPr/>
        </p:nvSpPr>
        <p:spPr>
          <a:xfrm rot="0">
            <a:off x="0" y="952500"/>
            <a:ext cx="18288000" cy="8884920"/>
          </a:xfrm>
          <a:prstGeom prst="rect">
            <a:avLst/>
          </a:prstGeom>
        </p:spPr>
        <p:txBody>
          <a:bodyPr anchor="t" rtlCol="false" tIns="0" lIns="0" bIns="0" rIns="0">
            <a:spAutoFit/>
          </a:bodyPr>
          <a:lstStyle/>
          <a:p>
            <a:pPr algn="ctr">
              <a:lnSpc>
                <a:spcPts val="5880"/>
              </a:lnSpc>
            </a:pPr>
            <a:r>
              <a:rPr lang="en-US" sz="4200">
                <a:solidFill>
                  <a:srgbClr val="FFFFFF"/>
                </a:solidFill>
                <a:latin typeface="Work Sans"/>
                <a:ea typeface="Work Sans"/>
                <a:cs typeface="Work Sans"/>
                <a:sym typeface="Work Sans"/>
              </a:rPr>
              <a:t>Kulturverndagene 2025</a:t>
            </a:r>
          </a:p>
          <a:p>
            <a:pPr algn="ctr">
              <a:lnSpc>
                <a:spcPts val="5880"/>
              </a:lnSpc>
            </a:pPr>
          </a:p>
          <a:p>
            <a:pPr algn="ctr">
              <a:lnSpc>
                <a:spcPts val="5880"/>
              </a:lnSpc>
            </a:pPr>
            <a:r>
              <a:rPr lang="en-US" sz="4200">
                <a:solidFill>
                  <a:srgbClr val="FCD450"/>
                </a:solidFill>
                <a:latin typeface="Work Sans"/>
                <a:ea typeface="Work Sans"/>
                <a:cs typeface="Work Sans"/>
                <a:sym typeface="Work Sans"/>
              </a:rPr>
              <a:t>HJEM</a:t>
            </a:r>
          </a:p>
          <a:p>
            <a:pPr algn="ctr">
              <a:lnSpc>
                <a:spcPts val="5880"/>
              </a:lnSpc>
            </a:pPr>
          </a:p>
          <a:p>
            <a:pPr algn="ctr">
              <a:lnSpc>
                <a:spcPts val="5880"/>
              </a:lnSpc>
            </a:pPr>
            <a:r>
              <a:rPr lang="en-US" sz="4200">
                <a:solidFill>
                  <a:srgbClr val="FFFFFF"/>
                </a:solidFill>
                <a:latin typeface="Work Sans"/>
                <a:ea typeface="Work Sans"/>
                <a:cs typeface="Work Sans"/>
                <a:sym typeface="Work Sans"/>
              </a:rPr>
              <a:t>https://kulturvern.no/kulturverndagene/tema-2025/</a:t>
            </a:r>
          </a:p>
          <a:p>
            <a:pPr algn="ctr">
              <a:lnSpc>
                <a:spcPts val="5880"/>
              </a:lnSpc>
            </a:pPr>
          </a:p>
          <a:p>
            <a:pPr algn="ctr">
              <a:lnSpc>
                <a:spcPts val="5880"/>
              </a:lnSpc>
            </a:pPr>
            <a:r>
              <a:rPr lang="en-US" sz="4200">
                <a:solidFill>
                  <a:srgbClr val="FCD450"/>
                </a:solidFill>
                <a:latin typeface="Work Sans"/>
                <a:ea typeface="Work Sans"/>
                <a:cs typeface="Work Sans"/>
                <a:sym typeface="Work Sans"/>
              </a:rPr>
              <a:t>Utvikling, utvandring, utveksling:</a:t>
            </a:r>
          </a:p>
          <a:p>
            <a:pPr algn="ctr">
              <a:lnSpc>
                <a:spcPts val="5880"/>
              </a:lnSpc>
            </a:pPr>
          </a:p>
          <a:p>
            <a:pPr algn="ctr">
              <a:lnSpc>
                <a:spcPts val="5880"/>
              </a:lnSpc>
            </a:pPr>
            <a:r>
              <a:rPr lang="en-US" sz="4200">
                <a:solidFill>
                  <a:srgbClr val="FFFFFF"/>
                </a:solidFill>
                <a:latin typeface="Work Sans"/>
                <a:ea typeface="Work Sans"/>
                <a:cs typeface="Work Sans"/>
                <a:sym typeface="Work Sans"/>
              </a:rPr>
              <a:t>Kulturarrangementer over hele landet kan bruke temaet «Hjem -utvikling, utvandring, utveksling» til å undersøke hvordan identitet formes og bevares gjennom kulturarv, håndverk, tradisjoner og natur.</a:t>
            </a:r>
          </a:p>
          <a:p>
            <a:pPr algn="ctr">
              <a:lnSpc>
                <a:spcPts val="5880"/>
              </a:lnSpc>
            </a:pPr>
          </a:p>
        </p:txBody>
      </p:sp>
    </p:spTree>
  </p:cSld>
  <p:clrMapOvr>
    <a:masterClrMapping/>
  </p:clrMapOvr>
</p:sld>
</file>

<file path=ppt/slides/slide8.xml><?xml version="1.0" encoding="utf-8"?>
<p:sld xmlns:p="http://schemas.openxmlformats.org/presentationml/2006/main" xmlns:a="http://schemas.openxmlformats.org/drawingml/2006/main">
  <p:cSld>
    <p:bg>
      <p:bgPr>
        <a:solidFill>
          <a:srgbClr val="6A1A41"/>
        </a:solidFill>
      </p:bgPr>
    </p:bg>
    <p:spTree>
      <p:nvGrpSpPr>
        <p:cNvPr id="1" name=""/>
        <p:cNvGrpSpPr/>
        <p:nvPr/>
      </p:nvGrpSpPr>
      <p:grpSpPr>
        <a:xfrm>
          <a:off x="0" y="0"/>
          <a:ext cx="0" cy="0"/>
          <a:chOff x="0" y="0"/>
          <a:chExt cx="0" cy="0"/>
        </a:xfrm>
      </p:grpSpPr>
      <p:sp>
        <p:nvSpPr>
          <p:cNvPr name="TextBox 2" id="2"/>
          <p:cNvSpPr txBox="true"/>
          <p:nvPr/>
        </p:nvSpPr>
        <p:spPr>
          <a:xfrm rot="0">
            <a:off x="0" y="329565"/>
            <a:ext cx="17821582" cy="8928735"/>
          </a:xfrm>
          <a:prstGeom prst="rect">
            <a:avLst/>
          </a:prstGeom>
        </p:spPr>
        <p:txBody>
          <a:bodyPr anchor="t" rtlCol="false" tIns="0" lIns="0" bIns="0" rIns="0">
            <a:spAutoFit/>
          </a:bodyPr>
          <a:lstStyle/>
          <a:p>
            <a:pPr algn="ctr" marL="777240" indent="-388620" lvl="1">
              <a:lnSpc>
                <a:spcPts val="5040"/>
              </a:lnSpc>
              <a:buAutoNum type="arabicPeriod" startAt="1"/>
            </a:pPr>
            <a:r>
              <a:rPr lang="en-US" b="true" sz="3600">
                <a:solidFill>
                  <a:srgbClr val="FCD450"/>
                </a:solidFill>
                <a:latin typeface="Work Sans Bold"/>
                <a:ea typeface="Work Sans Bold"/>
                <a:cs typeface="Work Sans Bold"/>
                <a:sym typeface="Work Sans Bold"/>
              </a:rPr>
              <a:t>Utvandrerjubileet og innvandring til Norge </a:t>
            </a:r>
            <a:r>
              <a:rPr lang="en-US" sz="3600">
                <a:solidFill>
                  <a:srgbClr val="FFFFFF"/>
                </a:solidFill>
                <a:latin typeface="Work Sans"/>
                <a:ea typeface="Work Sans"/>
                <a:cs typeface="Work Sans"/>
                <a:sym typeface="Work Sans"/>
              </a:rPr>
              <a:t>(Utvandrerjubileet 2025):  Nordmenns emigrasjon og hvordan denne utvandringen har formet både Norge og mottakerlandene, men også innvandring til Norge. Hva hjem betyr når det kan endres eller flyttes. F.eks Hvordan både utvandring og innvandring påvirker forståelsen av hjem og identitet, og hvordan man kan bevare og videreutvikle sin kulturelle arv i et nytt land.</a:t>
            </a:r>
          </a:p>
          <a:p>
            <a:pPr algn="ctr">
              <a:lnSpc>
                <a:spcPts val="5040"/>
              </a:lnSpc>
            </a:pPr>
          </a:p>
          <a:p>
            <a:pPr algn="ctr">
              <a:lnSpc>
                <a:spcPts val="5040"/>
              </a:lnSpc>
            </a:pPr>
            <a:r>
              <a:rPr lang="en-US" sz="3600">
                <a:solidFill>
                  <a:srgbClr val="FCD450"/>
                </a:solidFill>
                <a:latin typeface="Work Sans"/>
                <a:ea typeface="Work Sans"/>
                <a:cs typeface="Work Sans"/>
                <a:sym typeface="Work Sans"/>
              </a:rPr>
              <a:t>2. </a:t>
            </a:r>
            <a:r>
              <a:rPr lang="en-US" b="true" sz="3600">
                <a:solidFill>
                  <a:srgbClr val="FCD450"/>
                </a:solidFill>
                <a:latin typeface="Work Sans Bold"/>
                <a:ea typeface="Work Sans Bold"/>
                <a:cs typeface="Work Sans Bold"/>
                <a:sym typeface="Work Sans Bold"/>
              </a:rPr>
              <a:t>Arkitektonisk arv</a:t>
            </a:r>
            <a:r>
              <a:rPr lang="en-US" sz="3600">
                <a:solidFill>
                  <a:srgbClr val="FCD450"/>
                </a:solidFill>
                <a:latin typeface="Work Sans"/>
                <a:ea typeface="Work Sans"/>
                <a:cs typeface="Work Sans"/>
                <a:sym typeface="Work Sans"/>
              </a:rPr>
              <a:t> </a:t>
            </a:r>
            <a:r>
              <a:rPr lang="en-US" sz="3600">
                <a:solidFill>
                  <a:srgbClr val="FFFFFF"/>
                </a:solidFill>
                <a:latin typeface="Work Sans"/>
                <a:ea typeface="Work Sans"/>
                <a:cs typeface="Work Sans"/>
                <a:sym typeface="Work Sans"/>
              </a:rPr>
              <a:t>(European Heritage Days): Bygninger bærer historier om sosial status, kultur og nasjonal identitet, og de former vår forståelse av tilhørighet.</a:t>
            </a:r>
          </a:p>
          <a:p>
            <a:pPr algn="ctr">
              <a:lnSpc>
                <a:spcPts val="5040"/>
              </a:lnSpc>
            </a:pPr>
          </a:p>
          <a:p>
            <a:pPr algn="ctr">
              <a:lnSpc>
                <a:spcPts val="5040"/>
              </a:lnSpc>
            </a:pPr>
            <a:r>
              <a:rPr lang="en-US" sz="3600">
                <a:solidFill>
                  <a:srgbClr val="FCD450"/>
                </a:solidFill>
                <a:latin typeface="Work Sans"/>
                <a:ea typeface="Work Sans"/>
                <a:cs typeface="Work Sans"/>
                <a:sym typeface="Work Sans"/>
              </a:rPr>
              <a:t>3. </a:t>
            </a:r>
            <a:r>
              <a:rPr lang="en-US" b="true" sz="3600">
                <a:solidFill>
                  <a:srgbClr val="FCD450"/>
                </a:solidFill>
                <a:latin typeface="Work Sans Bold"/>
                <a:ea typeface="Work Sans Bold"/>
                <a:cs typeface="Work Sans Bold"/>
                <a:sym typeface="Work Sans Bold"/>
              </a:rPr>
              <a:t>Friluftslivets år:</a:t>
            </a:r>
            <a:r>
              <a:rPr lang="en-US" sz="3600">
                <a:solidFill>
                  <a:srgbClr val="FCD450"/>
                </a:solidFill>
                <a:latin typeface="Work Sans"/>
                <a:ea typeface="Work Sans"/>
                <a:cs typeface="Work Sans"/>
                <a:sym typeface="Work Sans"/>
              </a:rPr>
              <a:t> </a:t>
            </a:r>
            <a:r>
              <a:rPr lang="en-US" sz="3600">
                <a:solidFill>
                  <a:srgbClr val="FFFFFF"/>
                </a:solidFill>
                <a:latin typeface="Work Sans"/>
                <a:ea typeface="Work Sans"/>
                <a:cs typeface="Work Sans"/>
                <a:sym typeface="Work Sans"/>
              </a:rPr>
              <a:t>H</a:t>
            </a:r>
            <a:r>
              <a:rPr lang="en-US" sz="3600">
                <a:solidFill>
                  <a:srgbClr val="FFFFFF"/>
                </a:solidFill>
                <a:latin typeface="Work Sans"/>
                <a:ea typeface="Work Sans"/>
                <a:cs typeface="Work Sans"/>
                <a:sym typeface="Work Sans"/>
              </a:rPr>
              <a:t>vordan nordmenn ser på naturen som et hjem, og hvordan friluftsliv knytter folk til landskapet og tradisjonene.</a:t>
            </a:r>
          </a:p>
          <a:p>
            <a:pPr algn="ctr">
              <a:lnSpc>
                <a:spcPts val="5040"/>
              </a:lnSpc>
            </a:pP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6A1A41"/>
        </a:solidFill>
      </p:bgPr>
    </p:bg>
    <p:spTree>
      <p:nvGrpSpPr>
        <p:cNvPr id="1" name=""/>
        <p:cNvGrpSpPr/>
        <p:nvPr/>
      </p:nvGrpSpPr>
      <p:grpSpPr>
        <a:xfrm>
          <a:off x="0" y="0"/>
          <a:ext cx="0" cy="0"/>
          <a:chOff x="0" y="0"/>
          <a:chExt cx="0" cy="0"/>
        </a:xfrm>
      </p:grpSpPr>
      <p:sp>
        <p:nvSpPr>
          <p:cNvPr name="TextBox 2" id="2"/>
          <p:cNvSpPr txBox="true"/>
          <p:nvPr/>
        </p:nvSpPr>
        <p:spPr>
          <a:xfrm rot="0">
            <a:off x="3850779" y="662940"/>
            <a:ext cx="10586442" cy="2198370"/>
          </a:xfrm>
          <a:prstGeom prst="rect">
            <a:avLst/>
          </a:prstGeom>
        </p:spPr>
        <p:txBody>
          <a:bodyPr anchor="t" rtlCol="false" tIns="0" lIns="0" bIns="0" rIns="0">
            <a:spAutoFit/>
          </a:bodyPr>
          <a:lstStyle/>
          <a:p>
            <a:pPr algn="ctr">
              <a:lnSpc>
                <a:spcPts val="5880"/>
              </a:lnSpc>
            </a:pPr>
            <a:r>
              <a:rPr lang="en-US" sz="4200">
                <a:solidFill>
                  <a:srgbClr val="FFFFFF"/>
                </a:solidFill>
                <a:latin typeface="Work Sans"/>
                <a:ea typeface="Work Sans"/>
                <a:cs typeface="Work Sans"/>
                <a:sym typeface="Work Sans"/>
              </a:rPr>
              <a:t>Hva skal du sitte igjen med etter ikveld?</a:t>
            </a:r>
          </a:p>
          <a:p>
            <a:pPr algn="ctr">
              <a:lnSpc>
                <a:spcPts val="5880"/>
              </a:lnSpc>
            </a:pPr>
          </a:p>
          <a:p>
            <a:pPr algn="ctr">
              <a:lnSpc>
                <a:spcPts val="5880"/>
              </a:lnSpc>
            </a:pPr>
          </a:p>
        </p:txBody>
      </p:sp>
      <p:sp>
        <p:nvSpPr>
          <p:cNvPr name="TextBox 3" id="3"/>
          <p:cNvSpPr txBox="true"/>
          <p:nvPr/>
        </p:nvSpPr>
        <p:spPr>
          <a:xfrm rot="0">
            <a:off x="534031" y="2775585"/>
            <a:ext cx="18100949" cy="5737860"/>
          </a:xfrm>
          <a:prstGeom prst="rect">
            <a:avLst/>
          </a:prstGeom>
        </p:spPr>
        <p:txBody>
          <a:bodyPr anchor="t" rtlCol="false" tIns="0" lIns="0" bIns="0" rIns="0">
            <a:spAutoFit/>
          </a:bodyPr>
          <a:lstStyle/>
          <a:p>
            <a:pPr algn="l">
              <a:lnSpc>
                <a:spcPts val="5040"/>
              </a:lnSpc>
            </a:pPr>
            <a:r>
              <a:rPr lang="en-US" sz="3600">
                <a:solidFill>
                  <a:srgbClr val="FFFFFF"/>
                </a:solidFill>
                <a:latin typeface="Work Sans"/>
                <a:ea typeface="Work Sans"/>
                <a:cs typeface="Work Sans"/>
                <a:sym typeface="Work Sans"/>
              </a:rPr>
              <a:t>Bedre kunnskap om hvordan de ulike søknadsordningene fungerer</a:t>
            </a:r>
          </a:p>
          <a:p>
            <a:pPr algn="l">
              <a:lnSpc>
                <a:spcPts val="5040"/>
              </a:lnSpc>
            </a:pPr>
          </a:p>
          <a:p>
            <a:pPr algn="l">
              <a:lnSpc>
                <a:spcPts val="5040"/>
              </a:lnSpc>
            </a:pPr>
            <a:r>
              <a:rPr lang="en-US" sz="3600">
                <a:solidFill>
                  <a:srgbClr val="FFFFFF"/>
                </a:solidFill>
                <a:latin typeface="Work Sans"/>
                <a:ea typeface="Work Sans"/>
                <a:cs typeface="Work Sans"/>
                <a:sym typeface="Work Sans"/>
              </a:rPr>
              <a:t>Hvilke erfaringer Kristine har gjort seg som kan være nyttige for meg og vår forening også!</a:t>
            </a:r>
          </a:p>
          <a:p>
            <a:pPr algn="l">
              <a:lnSpc>
                <a:spcPts val="5040"/>
              </a:lnSpc>
            </a:pPr>
          </a:p>
          <a:p>
            <a:pPr algn="l">
              <a:lnSpc>
                <a:spcPts val="5040"/>
              </a:lnSpc>
            </a:pPr>
            <a:r>
              <a:rPr lang="en-US" sz="3600">
                <a:solidFill>
                  <a:srgbClr val="FFFFFF"/>
                </a:solidFill>
                <a:latin typeface="Work Sans"/>
                <a:ea typeface="Work Sans"/>
                <a:cs typeface="Work Sans"/>
                <a:sym typeface="Work Sans"/>
              </a:rPr>
              <a:t>At jammen skal vi være med i Trøndelag Kulturvernnettverk, og nå spør du: “Hvor kan jeg melde meg inn?” Så svarer jeg: Jeg sender mail til dere alle med link til påmeldingsskjema :)</a:t>
            </a:r>
          </a:p>
          <a:p>
            <a:pPr algn="ctr">
              <a:lnSpc>
                <a:spcPts val="5040"/>
              </a:lnSpc>
            </a:p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DAGdU0AGmnE</dc:identifier>
  <dcterms:modified xsi:type="dcterms:W3CDTF">2011-08-01T06:04:30Z</dcterms:modified>
  <cp:revision>1</cp:revision>
  <dc:title>Velkommen til tilskuddsverksted 27.01.2025</dc:title>
</cp:coreProperties>
</file>